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31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18288000" cy="10287000"/>
  <p:notesSz cx="6858000" cy="9144000"/>
  <p:embeddedFontLst>
    <p:embeddedFont>
      <p:font typeface="Canva Sans" panose="020B0604020202020204" charset="0"/>
      <p:regular r:id="rId63"/>
    </p:embeddedFont>
    <p:embeddedFont>
      <p:font typeface="Canva Sans Bold" panose="020B0604020202020204" charset="0"/>
      <p:regular r:id="rId64"/>
    </p:embeddedFont>
    <p:embeddedFont>
      <p:font typeface="Tex Gyre Termes"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1028700" y="1256309"/>
            <a:ext cx="18942655" cy="7774381"/>
          </a:xfrm>
          <a:custGeom>
            <a:avLst/>
            <a:gdLst/>
            <a:ahLst/>
            <a:cxnLst/>
            <a:rect l="l" t="t" r="r" b="b"/>
            <a:pathLst>
              <a:path w="18942655" h="7774381">
                <a:moveTo>
                  <a:pt x="0" y="0"/>
                </a:moveTo>
                <a:lnTo>
                  <a:pt x="18942655" y="0"/>
                </a:lnTo>
                <a:lnTo>
                  <a:pt x="18942655" y="7774382"/>
                </a:lnTo>
                <a:lnTo>
                  <a:pt x="0" y="7774382"/>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619987" y="1445067"/>
            <a:ext cx="7888722" cy="5102492"/>
          </a:xfrm>
          <a:custGeom>
            <a:avLst/>
            <a:gdLst/>
            <a:ahLst/>
            <a:cxnLst/>
            <a:rect l="l" t="t" r="r" b="b"/>
            <a:pathLst>
              <a:path w="7888722" h="5102492">
                <a:moveTo>
                  <a:pt x="0" y="0"/>
                </a:moveTo>
                <a:lnTo>
                  <a:pt x="7888721" y="0"/>
                </a:lnTo>
                <a:lnTo>
                  <a:pt x="7888721" y="5102493"/>
                </a:lnTo>
                <a:lnTo>
                  <a:pt x="0" y="510249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214847" y="102595"/>
            <a:ext cx="5525135" cy="514336"/>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 POSITIVE SENTIMENT SCORE</a:t>
            </a:r>
          </a:p>
        </p:txBody>
      </p:sp>
      <p:sp>
        <p:nvSpPr>
          <p:cNvPr id="4" name="Freeform 4"/>
          <p:cNvSpPr/>
          <p:nvPr/>
        </p:nvSpPr>
        <p:spPr>
          <a:xfrm>
            <a:off x="9144000" y="1445067"/>
            <a:ext cx="8800629" cy="5102492"/>
          </a:xfrm>
          <a:custGeom>
            <a:avLst/>
            <a:gdLst/>
            <a:ahLst/>
            <a:cxnLst/>
            <a:rect l="l" t="t" r="r" b="b"/>
            <a:pathLst>
              <a:path w="8800629" h="5102492">
                <a:moveTo>
                  <a:pt x="0" y="0"/>
                </a:moveTo>
                <a:lnTo>
                  <a:pt x="8800629" y="0"/>
                </a:lnTo>
                <a:lnTo>
                  <a:pt x="8800629" y="5102493"/>
                </a:lnTo>
                <a:lnTo>
                  <a:pt x="0" y="5102493"/>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703717" y="6795770"/>
            <a:ext cx="14880566" cy="24625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1st graph shows the positive sentiment score for each sentences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2nd graph shows the averaged positive score that is by taking the sum of 15 score of each person and divide it by 15</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in this both graph we are unable to distinguish depressed and non-depressed based on positive score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720432" y="2320290"/>
            <a:ext cx="8734245" cy="5079953"/>
          </a:xfrm>
          <a:custGeom>
            <a:avLst/>
            <a:gdLst/>
            <a:ahLst/>
            <a:cxnLst/>
            <a:rect l="l" t="t" r="r" b="b"/>
            <a:pathLst>
              <a:path w="8734245" h="5079953">
                <a:moveTo>
                  <a:pt x="0" y="0"/>
                </a:moveTo>
                <a:lnTo>
                  <a:pt x="8734246" y="0"/>
                </a:lnTo>
                <a:lnTo>
                  <a:pt x="8734246" y="5079953"/>
                </a:lnTo>
                <a:lnTo>
                  <a:pt x="0" y="5079953"/>
                </a:lnTo>
                <a:lnTo>
                  <a:pt x="0" y="0"/>
                </a:lnTo>
                <a:close/>
              </a:path>
            </a:pathLst>
          </a:custGeom>
          <a:blipFill>
            <a:blip r:embed="rId2"/>
            <a:stretch>
              <a:fillRect r="-5137"/>
            </a:stretch>
          </a:blipFill>
        </p:spPr>
        <p:txBody>
          <a:bodyPr/>
          <a:lstStyle/>
          <a:p>
            <a:endParaRPr lang="en-IN"/>
          </a:p>
        </p:txBody>
      </p:sp>
      <p:sp>
        <p:nvSpPr>
          <p:cNvPr id="3" name="TextBox 3"/>
          <p:cNvSpPr txBox="1"/>
          <p:nvPr/>
        </p:nvSpPr>
        <p:spPr>
          <a:xfrm>
            <a:off x="2210553" y="742950"/>
            <a:ext cx="13866893" cy="514350"/>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THRESHOLD  OF 0.1 FOR POSITIVE SENTIMENT SCORE FOR ALL SENTENCE</a:t>
            </a:r>
          </a:p>
        </p:txBody>
      </p:sp>
      <p:sp>
        <p:nvSpPr>
          <p:cNvPr id="4" name="TextBox 4"/>
          <p:cNvSpPr txBox="1"/>
          <p:nvPr/>
        </p:nvSpPr>
        <p:spPr>
          <a:xfrm>
            <a:off x="9454678" y="2263140"/>
            <a:ext cx="8833322" cy="570357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This graph shows the distribution of positive sentiment scores above a certain threshold 0.1.</a:t>
            </a:r>
          </a:p>
          <a:p>
            <a:pPr algn="l">
              <a:lnSpc>
                <a:spcPts val="3780"/>
              </a:lnSpc>
            </a:pPr>
            <a:endParaRPr lang="en-US" sz="2700">
              <a:solidFill>
                <a:srgbClr val="000000"/>
              </a:solidFill>
              <a:latin typeface="Canva Sans"/>
              <a:ea typeface="Canva Sans"/>
              <a:cs typeface="Canva Sans"/>
              <a:sym typeface="Canva Sans"/>
            </a:endParaRP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non-depressed group (green) has a higher and narrower peak just after the threshold.</a:t>
            </a:r>
          </a:p>
          <a:p>
            <a:pPr algn="l">
              <a:lnSpc>
                <a:spcPts val="3780"/>
              </a:lnSpc>
            </a:pPr>
            <a:endParaRPr lang="en-US" sz="2700">
              <a:solidFill>
                <a:srgbClr val="000000"/>
              </a:solidFill>
              <a:latin typeface="Canva Sans"/>
              <a:ea typeface="Canva Sans"/>
              <a:cs typeface="Canva Sans"/>
              <a:sym typeface="Canva Sans"/>
            </a:endParaRP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depressed group (blue), while having a lower peak, still shows a wider distribution extending into higher positive scores.They can still experience a range of positive emotions, sometimes even of higher intensity than the non-depressed group.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525675" y="1937985"/>
            <a:ext cx="8837136" cy="4738209"/>
          </a:xfrm>
          <a:custGeom>
            <a:avLst/>
            <a:gdLst/>
            <a:ahLst/>
            <a:cxnLst/>
            <a:rect l="l" t="t" r="r" b="b"/>
            <a:pathLst>
              <a:path w="8837136" h="4738209">
                <a:moveTo>
                  <a:pt x="0" y="0"/>
                </a:moveTo>
                <a:lnTo>
                  <a:pt x="8837136" y="0"/>
                </a:lnTo>
                <a:lnTo>
                  <a:pt x="8837136" y="4738209"/>
                </a:lnTo>
                <a:lnTo>
                  <a:pt x="0" y="4738209"/>
                </a:lnTo>
                <a:lnTo>
                  <a:pt x="0" y="0"/>
                </a:lnTo>
                <a:close/>
              </a:path>
            </a:pathLst>
          </a:custGeom>
          <a:blipFill>
            <a:blip r:embed="rId2"/>
            <a:stretch>
              <a:fillRect/>
            </a:stretch>
          </a:blipFill>
        </p:spPr>
        <p:txBody>
          <a:bodyPr/>
          <a:lstStyle/>
          <a:p>
            <a:endParaRPr lang="en-IN"/>
          </a:p>
        </p:txBody>
      </p:sp>
      <p:sp>
        <p:nvSpPr>
          <p:cNvPr id="3" name="Freeform 3"/>
          <p:cNvSpPr/>
          <p:nvPr/>
        </p:nvSpPr>
        <p:spPr>
          <a:xfrm>
            <a:off x="9950033" y="2006440"/>
            <a:ext cx="7948387" cy="4669755"/>
          </a:xfrm>
          <a:custGeom>
            <a:avLst/>
            <a:gdLst/>
            <a:ahLst/>
            <a:cxnLst/>
            <a:rect l="l" t="t" r="r" b="b"/>
            <a:pathLst>
              <a:path w="7948387" h="4669755">
                <a:moveTo>
                  <a:pt x="0" y="0"/>
                </a:moveTo>
                <a:lnTo>
                  <a:pt x="7948387" y="0"/>
                </a:lnTo>
                <a:lnTo>
                  <a:pt x="7948387" y="4669754"/>
                </a:lnTo>
                <a:lnTo>
                  <a:pt x="0" y="4669754"/>
                </a:lnTo>
                <a:lnTo>
                  <a:pt x="0" y="0"/>
                </a:lnTo>
                <a:close/>
              </a:path>
            </a:pathLst>
          </a:custGeom>
          <a:blipFill>
            <a:blip r:embed="rId3"/>
            <a:stretch>
              <a:fillRect t="-5318" b="-5318"/>
            </a:stretch>
          </a:blipFill>
        </p:spPr>
        <p:txBody>
          <a:bodyPr/>
          <a:lstStyle/>
          <a:p>
            <a:endParaRPr lang="en-IN"/>
          </a:p>
        </p:txBody>
      </p:sp>
      <p:sp>
        <p:nvSpPr>
          <p:cNvPr id="4" name="TextBox 4"/>
          <p:cNvSpPr txBox="1"/>
          <p:nvPr/>
        </p:nvSpPr>
        <p:spPr>
          <a:xfrm>
            <a:off x="5416689" y="742951"/>
            <a:ext cx="7454622"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POSITIVE AND NEGATIVE WORD COUNT</a:t>
            </a:r>
          </a:p>
        </p:txBody>
      </p:sp>
      <p:sp>
        <p:nvSpPr>
          <p:cNvPr id="5" name="TextBox 5"/>
          <p:cNvSpPr txBox="1"/>
          <p:nvPr/>
        </p:nvSpPr>
        <p:spPr>
          <a:xfrm>
            <a:off x="2388017" y="7295319"/>
            <a:ext cx="13511966" cy="24625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1st graph show positive and negative word count per sentences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2nd graph show the total positive and negative word count per person that is taking the sum of count of 15 sentences of each persons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here also both peaks are overlapping at same point so we are unable to distinguish between depressed and non- depressed by looking the graph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1747427"/>
            <a:ext cx="7384820" cy="4800133"/>
          </a:xfrm>
          <a:custGeom>
            <a:avLst/>
            <a:gdLst/>
            <a:ahLst/>
            <a:cxnLst/>
            <a:rect l="l" t="t" r="r" b="b"/>
            <a:pathLst>
              <a:path w="7384820" h="4800133">
                <a:moveTo>
                  <a:pt x="0" y="0"/>
                </a:moveTo>
                <a:lnTo>
                  <a:pt x="7384820" y="0"/>
                </a:lnTo>
                <a:lnTo>
                  <a:pt x="7384820" y="4800133"/>
                </a:lnTo>
                <a:lnTo>
                  <a:pt x="0" y="480013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743172" y="396882"/>
            <a:ext cx="8801656" cy="1047736"/>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  POSTIVE VS NEGATIVE COUNT PER SENTENCE</a:t>
            </a:r>
          </a:p>
          <a:p>
            <a:pPr algn="ctr">
              <a:lnSpc>
                <a:spcPts val="4200"/>
              </a:lnSpc>
            </a:pPr>
            <a:endParaRPr lang="en-US" sz="3000" b="1" u="sng">
              <a:solidFill>
                <a:srgbClr val="000000"/>
              </a:solidFill>
              <a:latin typeface="Canva Sans Bold"/>
              <a:ea typeface="Canva Sans Bold"/>
              <a:cs typeface="Canva Sans Bold"/>
              <a:sym typeface="Canva Sans Bold"/>
            </a:endParaRPr>
          </a:p>
        </p:txBody>
      </p:sp>
      <p:sp>
        <p:nvSpPr>
          <p:cNvPr id="4" name="Freeform 4"/>
          <p:cNvSpPr/>
          <p:nvPr/>
        </p:nvSpPr>
        <p:spPr>
          <a:xfrm>
            <a:off x="9522370" y="1747427"/>
            <a:ext cx="8081986" cy="4800133"/>
          </a:xfrm>
          <a:custGeom>
            <a:avLst/>
            <a:gdLst/>
            <a:ahLst/>
            <a:cxnLst/>
            <a:rect l="l" t="t" r="r" b="b"/>
            <a:pathLst>
              <a:path w="8081986" h="4800133">
                <a:moveTo>
                  <a:pt x="0" y="0"/>
                </a:moveTo>
                <a:lnTo>
                  <a:pt x="8081987" y="0"/>
                </a:lnTo>
                <a:lnTo>
                  <a:pt x="8081987" y="4800133"/>
                </a:lnTo>
                <a:lnTo>
                  <a:pt x="0" y="4800133"/>
                </a:lnTo>
                <a:lnTo>
                  <a:pt x="0" y="0"/>
                </a:lnTo>
                <a:close/>
              </a:path>
            </a:pathLst>
          </a:custGeom>
          <a:blipFill>
            <a:blip r:embed="rId3"/>
            <a:stretch>
              <a:fillRect b="-484"/>
            </a:stretch>
          </a:blipFill>
        </p:spPr>
        <p:txBody>
          <a:bodyPr/>
          <a:lstStyle/>
          <a:p>
            <a:endParaRPr lang="en-IN"/>
          </a:p>
        </p:txBody>
      </p:sp>
      <p:sp>
        <p:nvSpPr>
          <p:cNvPr id="5" name="TextBox 5"/>
          <p:cNvSpPr txBox="1"/>
          <p:nvPr/>
        </p:nvSpPr>
        <p:spPr>
          <a:xfrm>
            <a:off x="2676278" y="6795210"/>
            <a:ext cx="13692185" cy="34531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1st graph show the positive vs negative count of each sentences using Scatter plot</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count using scatter plot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both graphs overlap significantly,we cannot find any relation for depressed and non-depressed groups.</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9475707" y="1679203"/>
            <a:ext cx="8115300" cy="4841281"/>
          </a:xfrm>
          <a:custGeom>
            <a:avLst/>
            <a:gdLst/>
            <a:ahLst/>
            <a:cxnLst/>
            <a:rect l="l" t="t" r="r" b="b"/>
            <a:pathLst>
              <a:path w="8115300" h="4841281">
                <a:moveTo>
                  <a:pt x="0" y="0"/>
                </a:moveTo>
                <a:lnTo>
                  <a:pt x="8115300" y="0"/>
                </a:lnTo>
                <a:lnTo>
                  <a:pt x="8115300" y="4841281"/>
                </a:lnTo>
                <a:lnTo>
                  <a:pt x="0" y="484128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286560" y="514364"/>
            <a:ext cx="5714881" cy="514336"/>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POSITIVE VS NEGATIVE SCORE</a:t>
            </a:r>
          </a:p>
        </p:txBody>
      </p:sp>
      <p:sp>
        <p:nvSpPr>
          <p:cNvPr id="4" name="Freeform 4"/>
          <p:cNvSpPr/>
          <p:nvPr/>
        </p:nvSpPr>
        <p:spPr>
          <a:xfrm>
            <a:off x="1287855" y="1679203"/>
            <a:ext cx="7484875" cy="4841281"/>
          </a:xfrm>
          <a:custGeom>
            <a:avLst/>
            <a:gdLst/>
            <a:ahLst/>
            <a:cxnLst/>
            <a:rect l="l" t="t" r="r" b="b"/>
            <a:pathLst>
              <a:path w="7484875" h="4841281">
                <a:moveTo>
                  <a:pt x="0" y="0"/>
                </a:moveTo>
                <a:lnTo>
                  <a:pt x="7484875" y="0"/>
                </a:lnTo>
                <a:lnTo>
                  <a:pt x="7484875" y="4841281"/>
                </a:lnTo>
                <a:lnTo>
                  <a:pt x="0" y="4841281"/>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2297907" y="7111034"/>
            <a:ext cx="13692185" cy="24625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1st graph show the positive vs negative score of each sentences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score</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normalized score = score/positive word count + negative word court</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There's significant overlap between the two groups, indicating that depression can't be perfectly determined by these scores alone.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4308276" y="514351"/>
            <a:ext cx="9671447"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NORMALIZED SENTIMENTAL SCORE PER SENTENCE</a:t>
            </a:r>
          </a:p>
        </p:txBody>
      </p:sp>
      <p:sp>
        <p:nvSpPr>
          <p:cNvPr id="3" name="Freeform 3"/>
          <p:cNvSpPr/>
          <p:nvPr/>
        </p:nvSpPr>
        <p:spPr>
          <a:xfrm>
            <a:off x="4610723" y="1543415"/>
            <a:ext cx="8115300" cy="4841281"/>
          </a:xfrm>
          <a:custGeom>
            <a:avLst/>
            <a:gdLst/>
            <a:ahLst/>
            <a:cxnLst/>
            <a:rect l="l" t="t" r="r" b="b"/>
            <a:pathLst>
              <a:path w="8115300" h="4841281">
                <a:moveTo>
                  <a:pt x="0" y="0"/>
                </a:moveTo>
                <a:lnTo>
                  <a:pt x="8115300" y="0"/>
                </a:lnTo>
                <a:lnTo>
                  <a:pt x="8115300" y="4841281"/>
                </a:lnTo>
                <a:lnTo>
                  <a:pt x="0" y="4841281"/>
                </a:lnTo>
                <a:lnTo>
                  <a:pt x="0" y="0"/>
                </a:lnTo>
                <a:close/>
              </a:path>
            </a:pathLst>
          </a:custGeom>
          <a:blipFill>
            <a:blip r:embed="rId2"/>
            <a:stretch>
              <a:fillRect/>
            </a:stretch>
          </a:blipFill>
        </p:spPr>
        <p:txBody>
          <a:bodyPr/>
          <a:lstStyle/>
          <a:p>
            <a:endParaRPr lang="en-IN"/>
          </a:p>
        </p:txBody>
      </p:sp>
      <p:sp>
        <p:nvSpPr>
          <p:cNvPr id="4" name="TextBox 4"/>
          <p:cNvSpPr txBox="1"/>
          <p:nvPr/>
        </p:nvSpPr>
        <p:spPr>
          <a:xfrm>
            <a:off x="3304051" y="6649076"/>
            <a:ext cx="13692185" cy="34531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Both depressed and non-depressed groups have similar overall distributions of sentiment scores.</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The peak for depressed individuals (blue) is slightly higher and narrower, indicating more concentrated sentiment scores.</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Non-depressed individuals (orange) show a slightly wider distribution, suggesting more variability in sentiment.</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2847607" cy="596899"/>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nva Sans Bold"/>
                <a:ea typeface="Canva Sans Bold"/>
                <a:cs typeface="Canva Sans Bold"/>
                <a:sym typeface="Canva Sans Bold"/>
              </a:rPr>
              <a:t>TEXTBLOB</a:t>
            </a:r>
          </a:p>
        </p:txBody>
      </p:sp>
      <p:sp>
        <p:nvSpPr>
          <p:cNvPr id="3" name="TextBox 3"/>
          <p:cNvSpPr txBox="1"/>
          <p:nvPr/>
        </p:nvSpPr>
        <p:spPr>
          <a:xfrm>
            <a:off x="1028700" y="2138842"/>
            <a:ext cx="16240634" cy="3866769"/>
          </a:xfrm>
          <a:prstGeom prst="rect">
            <a:avLst/>
          </a:prstGeom>
        </p:spPr>
        <p:txBody>
          <a:bodyPr lIns="0" tIns="0" rIns="0" bIns="0" rtlCol="0" anchor="t">
            <a:spAutoFit/>
          </a:bodyPr>
          <a:lstStyle/>
          <a:p>
            <a:pPr marL="669291" lvl="1" indent="-334646" algn="l">
              <a:lnSpc>
                <a:spcPts val="4836"/>
              </a:lnSpc>
              <a:buFont typeface="Arial"/>
              <a:buChar char="•"/>
            </a:pPr>
            <a:r>
              <a:rPr lang="en-US" sz="3100">
                <a:solidFill>
                  <a:srgbClr val="000000"/>
                </a:solidFill>
                <a:latin typeface="Canva Sans"/>
                <a:ea typeface="Canva Sans"/>
                <a:cs typeface="Canva Sans"/>
                <a:sym typeface="Canva Sans"/>
              </a:rPr>
              <a:t>TextBlob is a simple and easy-to-use library for processing text data, including sentiment analysis.</a:t>
            </a:r>
          </a:p>
          <a:p>
            <a:pPr algn="l">
              <a:lnSpc>
                <a:spcPts val="4060"/>
              </a:lnSpc>
            </a:pPr>
            <a:endParaRPr lang="en-US" sz="3100">
              <a:solidFill>
                <a:srgbClr val="000000"/>
              </a:solidFill>
              <a:latin typeface="Canva Sans"/>
              <a:ea typeface="Canva Sans"/>
              <a:cs typeface="Canva Sans"/>
              <a:sym typeface="Canva Sans"/>
            </a:endParaRPr>
          </a:p>
          <a:p>
            <a:pPr marL="626112" lvl="1" indent="-313056" algn="l">
              <a:lnSpc>
                <a:spcPts val="4698"/>
              </a:lnSpc>
              <a:buFont typeface="Arial"/>
              <a:buChar char="•"/>
            </a:pPr>
            <a:r>
              <a:rPr lang="en-US" sz="2900">
                <a:solidFill>
                  <a:srgbClr val="000000"/>
                </a:solidFill>
                <a:latin typeface="Canva Sans"/>
                <a:ea typeface="Canva Sans"/>
                <a:cs typeface="Canva Sans"/>
                <a:sym typeface="Canva Sans"/>
              </a:rPr>
              <a:t>Polarity Score: Ranges from -1 to 1. A score of -1 indicates the most negative sentiment, 0 indicates neutral, and +1 indicates the most positive sentiment.</a:t>
            </a:r>
          </a:p>
          <a:p>
            <a:pPr algn="l">
              <a:lnSpc>
                <a:spcPts val="3780"/>
              </a:lnSpc>
            </a:pPr>
            <a:endParaRPr lang="en-US" sz="2900">
              <a:solidFill>
                <a:srgbClr val="000000"/>
              </a:solidFill>
              <a:latin typeface="Canva Sans"/>
              <a:ea typeface="Canva Sans"/>
              <a:cs typeface="Canva Sans"/>
              <a:sym typeface="Canva Sans"/>
            </a:endParaRPr>
          </a:p>
          <a:p>
            <a:pPr algn="l">
              <a:lnSpc>
                <a:spcPts val="3780"/>
              </a:lnSpc>
            </a:pPr>
            <a:endParaRPr lang="en-US" sz="2900">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541235" y="1783976"/>
            <a:ext cx="8756119" cy="4405840"/>
          </a:xfrm>
          <a:custGeom>
            <a:avLst/>
            <a:gdLst/>
            <a:ahLst/>
            <a:cxnLst/>
            <a:rect l="l" t="t" r="r" b="b"/>
            <a:pathLst>
              <a:path w="8756119" h="4405840">
                <a:moveTo>
                  <a:pt x="0" y="0"/>
                </a:moveTo>
                <a:lnTo>
                  <a:pt x="8756119" y="0"/>
                </a:lnTo>
                <a:lnTo>
                  <a:pt x="8756119" y="4405840"/>
                </a:lnTo>
                <a:lnTo>
                  <a:pt x="0" y="4405840"/>
                </a:lnTo>
                <a:lnTo>
                  <a:pt x="0" y="0"/>
                </a:lnTo>
                <a:close/>
              </a:path>
            </a:pathLst>
          </a:custGeom>
          <a:blipFill>
            <a:blip r:embed="rId2"/>
            <a:stretch>
              <a:fillRect t="-107" b="-98631"/>
            </a:stretch>
          </a:blipFill>
        </p:spPr>
        <p:txBody>
          <a:bodyPr/>
          <a:lstStyle/>
          <a:p>
            <a:endParaRPr lang="en-IN"/>
          </a:p>
        </p:txBody>
      </p:sp>
      <p:sp>
        <p:nvSpPr>
          <p:cNvPr id="3" name="Freeform 3"/>
          <p:cNvSpPr/>
          <p:nvPr/>
        </p:nvSpPr>
        <p:spPr>
          <a:xfrm>
            <a:off x="9787834" y="1589455"/>
            <a:ext cx="7471466" cy="4794882"/>
          </a:xfrm>
          <a:custGeom>
            <a:avLst/>
            <a:gdLst/>
            <a:ahLst/>
            <a:cxnLst/>
            <a:rect l="l" t="t" r="r" b="b"/>
            <a:pathLst>
              <a:path w="7471466" h="4794882">
                <a:moveTo>
                  <a:pt x="0" y="0"/>
                </a:moveTo>
                <a:lnTo>
                  <a:pt x="7471466" y="0"/>
                </a:lnTo>
                <a:lnTo>
                  <a:pt x="7471466" y="4794882"/>
                </a:lnTo>
                <a:lnTo>
                  <a:pt x="0" y="4794882"/>
                </a:lnTo>
                <a:lnTo>
                  <a:pt x="0" y="0"/>
                </a:lnTo>
                <a:close/>
              </a:path>
            </a:pathLst>
          </a:custGeom>
          <a:blipFill>
            <a:blip r:embed="rId3"/>
            <a:stretch>
              <a:fillRect l="-94" r="-94" b="-2515"/>
            </a:stretch>
          </a:blipFill>
        </p:spPr>
        <p:txBody>
          <a:bodyPr/>
          <a:lstStyle/>
          <a:p>
            <a:endParaRPr lang="en-IN"/>
          </a:p>
        </p:txBody>
      </p:sp>
      <p:sp>
        <p:nvSpPr>
          <p:cNvPr id="4" name="TextBox 4"/>
          <p:cNvSpPr txBox="1"/>
          <p:nvPr/>
        </p:nvSpPr>
        <p:spPr>
          <a:xfrm>
            <a:off x="5408267" y="514351"/>
            <a:ext cx="7471466"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SENTIMENT SCORE PER SENTENCE</a:t>
            </a:r>
          </a:p>
        </p:txBody>
      </p:sp>
      <p:sp>
        <p:nvSpPr>
          <p:cNvPr id="5" name="TextBox 5"/>
          <p:cNvSpPr txBox="1"/>
          <p:nvPr/>
        </p:nvSpPr>
        <p:spPr>
          <a:xfrm>
            <a:off x="4335780" y="6889162"/>
            <a:ext cx="9538811" cy="9766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1st graph show sentiment score per each sentences </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2nd graph show the normalized score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99509" y="1999172"/>
            <a:ext cx="8944491" cy="4486881"/>
          </a:xfrm>
          <a:custGeom>
            <a:avLst/>
            <a:gdLst/>
            <a:ahLst/>
            <a:cxnLst/>
            <a:rect l="l" t="t" r="r" b="b"/>
            <a:pathLst>
              <a:path w="8944491" h="4486881">
                <a:moveTo>
                  <a:pt x="0" y="0"/>
                </a:moveTo>
                <a:lnTo>
                  <a:pt x="8944491" y="0"/>
                </a:lnTo>
                <a:lnTo>
                  <a:pt x="8944491" y="4486881"/>
                </a:lnTo>
                <a:lnTo>
                  <a:pt x="0" y="4486881"/>
                </a:lnTo>
                <a:lnTo>
                  <a:pt x="0" y="0"/>
                </a:lnTo>
                <a:close/>
              </a:path>
            </a:pathLst>
          </a:custGeom>
          <a:blipFill>
            <a:blip r:embed="rId2"/>
            <a:stretch>
              <a:fillRect t="-99347"/>
            </a:stretch>
          </a:blipFill>
        </p:spPr>
        <p:txBody>
          <a:bodyPr/>
          <a:lstStyle/>
          <a:p>
            <a:endParaRPr lang="en-IN"/>
          </a:p>
        </p:txBody>
      </p:sp>
      <p:sp>
        <p:nvSpPr>
          <p:cNvPr id="3" name="Freeform 3"/>
          <p:cNvSpPr/>
          <p:nvPr/>
        </p:nvSpPr>
        <p:spPr>
          <a:xfrm>
            <a:off x="9820637" y="1999172"/>
            <a:ext cx="7928212" cy="4486881"/>
          </a:xfrm>
          <a:custGeom>
            <a:avLst/>
            <a:gdLst/>
            <a:ahLst/>
            <a:cxnLst/>
            <a:rect l="l" t="t" r="r" b="b"/>
            <a:pathLst>
              <a:path w="7928212" h="4486881">
                <a:moveTo>
                  <a:pt x="0" y="0"/>
                </a:moveTo>
                <a:lnTo>
                  <a:pt x="7928212" y="0"/>
                </a:lnTo>
                <a:lnTo>
                  <a:pt x="7928212" y="4486881"/>
                </a:lnTo>
                <a:lnTo>
                  <a:pt x="0" y="4486881"/>
                </a:lnTo>
                <a:lnTo>
                  <a:pt x="0" y="0"/>
                </a:lnTo>
                <a:close/>
              </a:path>
            </a:pathLst>
          </a:custGeom>
          <a:blipFill>
            <a:blip r:embed="rId3"/>
            <a:stretch>
              <a:fillRect r="-47772"/>
            </a:stretch>
          </a:blipFill>
        </p:spPr>
        <p:txBody>
          <a:bodyPr/>
          <a:lstStyle/>
          <a:p>
            <a:endParaRPr lang="en-IN"/>
          </a:p>
        </p:txBody>
      </p:sp>
      <p:sp>
        <p:nvSpPr>
          <p:cNvPr id="4" name="TextBox 4"/>
          <p:cNvSpPr txBox="1"/>
          <p:nvPr/>
        </p:nvSpPr>
        <p:spPr>
          <a:xfrm>
            <a:off x="4771311" y="742951"/>
            <a:ext cx="8745379"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POSITIVE VS NEGATIVE COUNT PER SENTENCE</a:t>
            </a:r>
          </a:p>
        </p:txBody>
      </p:sp>
      <p:sp>
        <p:nvSpPr>
          <p:cNvPr id="5" name="TextBox 5"/>
          <p:cNvSpPr txBox="1"/>
          <p:nvPr/>
        </p:nvSpPr>
        <p:spPr>
          <a:xfrm>
            <a:off x="2974545" y="6795770"/>
            <a:ext cx="13692185" cy="34531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1st graph show the positive vs negative count of each sentences using Scatter plot</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count using Kde plot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both graphs overlap significantly,we cannot find any relation for depressed and non-depressed groups.</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550088" y="1907924"/>
            <a:ext cx="7297099" cy="4665486"/>
          </a:xfrm>
          <a:custGeom>
            <a:avLst/>
            <a:gdLst/>
            <a:ahLst/>
            <a:cxnLst/>
            <a:rect l="l" t="t" r="r" b="b"/>
            <a:pathLst>
              <a:path w="7297099" h="4665486">
                <a:moveTo>
                  <a:pt x="0" y="0"/>
                </a:moveTo>
                <a:lnTo>
                  <a:pt x="7297099" y="0"/>
                </a:lnTo>
                <a:lnTo>
                  <a:pt x="7297099" y="4665486"/>
                </a:lnTo>
                <a:lnTo>
                  <a:pt x="0" y="466548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051922" y="514351"/>
            <a:ext cx="10184156" cy="10477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NORMALIZED POSITVE AND NEGATIVE COUNT AND SCORES</a:t>
            </a:r>
          </a:p>
        </p:txBody>
      </p:sp>
      <p:sp>
        <p:nvSpPr>
          <p:cNvPr id="4" name="Freeform 4"/>
          <p:cNvSpPr/>
          <p:nvPr/>
        </p:nvSpPr>
        <p:spPr>
          <a:xfrm>
            <a:off x="10581305" y="1907924"/>
            <a:ext cx="7309545" cy="4665486"/>
          </a:xfrm>
          <a:custGeom>
            <a:avLst/>
            <a:gdLst/>
            <a:ahLst/>
            <a:cxnLst/>
            <a:rect l="l" t="t" r="r" b="b"/>
            <a:pathLst>
              <a:path w="7309545" h="4665486">
                <a:moveTo>
                  <a:pt x="0" y="0"/>
                </a:moveTo>
                <a:lnTo>
                  <a:pt x="7309546" y="0"/>
                </a:lnTo>
                <a:lnTo>
                  <a:pt x="7309546" y="4665486"/>
                </a:lnTo>
                <a:lnTo>
                  <a:pt x="0" y="4665486"/>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5300424" y="6859160"/>
            <a:ext cx="7173635" cy="9766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1st graph is normalized positive count</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2nd graph is normalized positive score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2454712"/>
            <a:ext cx="16230600" cy="6946710"/>
          </a:xfrm>
          <a:prstGeom prst="rect">
            <a:avLst/>
          </a:prstGeom>
        </p:spPr>
        <p:txBody>
          <a:bodyPr lIns="0" tIns="0" rIns="0" bIns="0" rtlCol="0" anchor="t">
            <a:spAutoFit/>
          </a:bodyPr>
          <a:lstStyle/>
          <a:p>
            <a:pPr algn="just">
              <a:lnSpc>
                <a:spcPts val="3360"/>
              </a:lnSpc>
            </a:pPr>
            <a:r>
              <a:rPr lang="en-US" sz="2400" dirty="0">
                <a:solidFill>
                  <a:srgbClr val="000000"/>
                </a:solidFill>
                <a:latin typeface="Canva Sans"/>
                <a:ea typeface="Canva Sans"/>
                <a:cs typeface="Canva Sans"/>
                <a:sym typeface="Canva Sans"/>
              </a:rPr>
              <a:t>•People in the age group of 18 - 35</a:t>
            </a: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r>
              <a:rPr lang="en-US" sz="2400" dirty="0">
                <a:solidFill>
                  <a:srgbClr val="000000"/>
                </a:solidFill>
                <a:latin typeface="Canva Sans"/>
                <a:ea typeface="Canva Sans"/>
                <a:cs typeface="Canva Sans"/>
                <a:sym typeface="Canva Sans"/>
              </a:rPr>
              <a:t>• participants were classified into five depression severity categories based on their PHQ-9 score</a:t>
            </a:r>
          </a:p>
          <a:p>
            <a:pPr algn="just">
              <a:lnSpc>
                <a:spcPts val="3360"/>
              </a:lnSpc>
            </a:pPr>
            <a:r>
              <a:rPr lang="en-US" sz="2400" dirty="0">
                <a:solidFill>
                  <a:srgbClr val="000000"/>
                </a:solidFill>
                <a:latin typeface="Canva Sans"/>
                <a:ea typeface="Canva Sans"/>
                <a:cs typeface="Canva Sans"/>
                <a:sym typeface="Canva Sans"/>
              </a:rPr>
              <a:t>        • None: 39 participants </a:t>
            </a:r>
          </a:p>
          <a:p>
            <a:pPr algn="just">
              <a:lnSpc>
                <a:spcPts val="3360"/>
              </a:lnSpc>
            </a:pPr>
            <a:r>
              <a:rPr lang="en-US" sz="2400" dirty="0">
                <a:solidFill>
                  <a:srgbClr val="000000"/>
                </a:solidFill>
                <a:latin typeface="Canva Sans"/>
                <a:ea typeface="Canva Sans"/>
                <a:cs typeface="Canva Sans"/>
                <a:sym typeface="Canva Sans"/>
              </a:rPr>
              <a:t>        • Mild: 63 participants</a:t>
            </a:r>
          </a:p>
          <a:p>
            <a:pPr algn="just">
              <a:lnSpc>
                <a:spcPts val="3360"/>
              </a:lnSpc>
            </a:pPr>
            <a:r>
              <a:rPr lang="en-US" sz="2400" dirty="0">
                <a:solidFill>
                  <a:srgbClr val="000000"/>
                </a:solidFill>
                <a:latin typeface="Canva Sans"/>
                <a:ea typeface="Canva Sans"/>
                <a:cs typeface="Canva Sans"/>
                <a:sym typeface="Canva Sans"/>
              </a:rPr>
              <a:t>        • Moderate: 36 participants</a:t>
            </a:r>
          </a:p>
          <a:p>
            <a:pPr algn="just">
              <a:lnSpc>
                <a:spcPts val="3360"/>
              </a:lnSpc>
            </a:pPr>
            <a:r>
              <a:rPr lang="en-US" sz="2400" dirty="0">
                <a:solidFill>
                  <a:srgbClr val="000000"/>
                </a:solidFill>
                <a:latin typeface="Canva Sans"/>
                <a:ea typeface="Canva Sans"/>
                <a:cs typeface="Canva Sans"/>
                <a:sym typeface="Canva Sans"/>
              </a:rPr>
              <a:t>        • Moderately Severe: 7 participants</a:t>
            </a:r>
          </a:p>
          <a:p>
            <a:pPr algn="just">
              <a:lnSpc>
                <a:spcPts val="3360"/>
              </a:lnSpc>
            </a:pPr>
            <a:r>
              <a:rPr lang="en-US" sz="2400" dirty="0">
                <a:solidFill>
                  <a:srgbClr val="000000"/>
                </a:solidFill>
                <a:latin typeface="Canva Sans"/>
                <a:ea typeface="Canva Sans"/>
                <a:cs typeface="Canva Sans"/>
                <a:sym typeface="Canva Sans"/>
              </a:rPr>
              <a:t>        • Severe: 4 participants</a:t>
            </a: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r>
              <a:rPr lang="en-US" sz="2400" dirty="0">
                <a:solidFill>
                  <a:srgbClr val="000000"/>
                </a:solidFill>
                <a:latin typeface="Canva Sans"/>
                <a:ea typeface="Canva Sans"/>
                <a:cs typeface="Canva Sans"/>
                <a:sym typeface="Canva Sans"/>
              </a:rPr>
              <a:t>•They have selected 15 words (three from each of the five ANEW categories)</a:t>
            </a: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r>
              <a:rPr lang="en-US" sz="2400" dirty="0">
                <a:solidFill>
                  <a:srgbClr val="000000"/>
                </a:solidFill>
                <a:latin typeface="Canva Sans"/>
                <a:ea typeface="Canva Sans"/>
                <a:cs typeface="Canva Sans"/>
                <a:sym typeface="Canva Sans"/>
              </a:rPr>
              <a:t>-They has stored the transcript of each audio responses.</a:t>
            </a: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endParaRPr lang="en-US" sz="2400" dirty="0">
              <a:solidFill>
                <a:srgbClr val="000000"/>
              </a:solidFill>
              <a:latin typeface="Canva Sans"/>
              <a:ea typeface="Canva Sans"/>
              <a:cs typeface="Canva Sans"/>
              <a:sym typeface="Canva Sans"/>
            </a:endParaRPr>
          </a:p>
          <a:p>
            <a:pPr algn="just">
              <a:lnSpc>
                <a:spcPts val="3360"/>
              </a:lnSpc>
            </a:pPr>
            <a:endParaRPr lang="en-US" sz="2400" dirty="0">
              <a:solidFill>
                <a:srgbClr val="000000"/>
              </a:solidFill>
              <a:latin typeface="Canva Sans"/>
              <a:ea typeface="Canva Sans"/>
              <a:cs typeface="Canva Sans"/>
              <a:sym typeface="Canva Sans"/>
            </a:endParaRPr>
          </a:p>
        </p:txBody>
      </p:sp>
      <p:sp>
        <p:nvSpPr>
          <p:cNvPr id="3" name="TextBox 3"/>
          <p:cNvSpPr txBox="1"/>
          <p:nvPr/>
        </p:nvSpPr>
        <p:spPr>
          <a:xfrm>
            <a:off x="0" y="933450"/>
            <a:ext cx="8540151" cy="887095"/>
          </a:xfrm>
          <a:prstGeom prst="rect">
            <a:avLst/>
          </a:prstGeom>
        </p:spPr>
        <p:txBody>
          <a:bodyPr lIns="0" tIns="0" rIns="0" bIns="0" rtlCol="0" anchor="t">
            <a:spAutoFit/>
          </a:bodyPr>
          <a:lstStyle/>
          <a:p>
            <a:pPr algn="ctr">
              <a:lnSpc>
                <a:spcPts val="7279"/>
              </a:lnSpc>
            </a:pPr>
            <a:r>
              <a:rPr lang="en-US" sz="5199" b="1" u="sng" dirty="0">
                <a:solidFill>
                  <a:srgbClr val="000000"/>
                </a:solidFill>
                <a:latin typeface="Canva Sans Bold"/>
                <a:ea typeface="Canva Sans Bold"/>
                <a:cs typeface="Canva Sans Bold"/>
                <a:sym typeface="Canva Sans Bold"/>
              </a:rPr>
              <a:t>DATA COLLECTION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3889466" cy="596899"/>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nva Sans Bold"/>
                <a:ea typeface="Canva Sans Bold"/>
                <a:cs typeface="Canva Sans Bold"/>
                <a:sym typeface="Canva Sans Bold"/>
              </a:rPr>
              <a:t>AFINN</a:t>
            </a:r>
          </a:p>
        </p:txBody>
      </p:sp>
      <p:sp>
        <p:nvSpPr>
          <p:cNvPr id="3" name="TextBox 3"/>
          <p:cNvSpPr txBox="1"/>
          <p:nvPr/>
        </p:nvSpPr>
        <p:spPr>
          <a:xfrm>
            <a:off x="1028700" y="2138842"/>
            <a:ext cx="16240634" cy="4457319"/>
          </a:xfrm>
          <a:prstGeom prst="rect">
            <a:avLst/>
          </a:prstGeom>
        </p:spPr>
        <p:txBody>
          <a:bodyPr lIns="0" tIns="0" rIns="0" bIns="0" rtlCol="0" anchor="t">
            <a:spAutoFit/>
          </a:bodyPr>
          <a:lstStyle/>
          <a:p>
            <a:pPr marL="669291" lvl="1" indent="-334646" algn="l">
              <a:lnSpc>
                <a:spcPts val="4836"/>
              </a:lnSpc>
              <a:buFont typeface="Arial"/>
              <a:buChar char="•"/>
            </a:pPr>
            <a:r>
              <a:rPr lang="en-US" sz="3100">
                <a:solidFill>
                  <a:srgbClr val="000000"/>
                </a:solidFill>
                <a:latin typeface="Canva Sans"/>
                <a:ea typeface="Canva Sans"/>
                <a:cs typeface="Canva Sans"/>
                <a:sym typeface="Canva Sans"/>
              </a:rPr>
              <a:t> AFINN assigns a sentiment score to individual words, with scores ranging from -5 (most negative) to +5 (most positive).</a:t>
            </a:r>
          </a:p>
          <a:p>
            <a:pPr algn="l">
              <a:lnSpc>
                <a:spcPts val="4060"/>
              </a:lnSpc>
            </a:pPr>
            <a:endParaRPr lang="en-US" sz="3100">
              <a:solidFill>
                <a:srgbClr val="000000"/>
              </a:solidFill>
              <a:latin typeface="Canva Sans"/>
              <a:ea typeface="Canva Sans"/>
              <a:cs typeface="Canva Sans"/>
              <a:sym typeface="Canva Sans"/>
            </a:endParaRPr>
          </a:p>
          <a:p>
            <a:pPr marL="626112" lvl="1" indent="-313056" algn="l">
              <a:lnSpc>
                <a:spcPts val="4698"/>
              </a:lnSpc>
              <a:buFont typeface="Arial"/>
              <a:buChar char="•"/>
            </a:pPr>
            <a:r>
              <a:rPr lang="en-US" sz="2900">
                <a:solidFill>
                  <a:srgbClr val="000000"/>
                </a:solidFill>
                <a:latin typeface="Canva Sans"/>
                <a:ea typeface="Canva Sans"/>
                <a:cs typeface="Canva Sans"/>
                <a:sym typeface="Canva Sans"/>
              </a:rPr>
              <a:t>The overall sentiment of a text is determined by summing the scores of all words in the text. A positive total score indicates positive sentiment, while a negative total score indicates negative sentiment.</a:t>
            </a:r>
          </a:p>
          <a:p>
            <a:pPr algn="l">
              <a:lnSpc>
                <a:spcPts val="3780"/>
              </a:lnSpc>
            </a:pPr>
            <a:endParaRPr lang="en-US" sz="2900">
              <a:solidFill>
                <a:srgbClr val="000000"/>
              </a:solidFill>
              <a:latin typeface="Canva Sans"/>
              <a:ea typeface="Canva Sans"/>
              <a:cs typeface="Canva Sans"/>
              <a:sym typeface="Canva Sans"/>
            </a:endParaRPr>
          </a:p>
          <a:p>
            <a:pPr algn="l">
              <a:lnSpc>
                <a:spcPts val="3780"/>
              </a:lnSpc>
            </a:pPr>
            <a:endParaRPr lang="en-US" sz="2900">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260465" y="1602799"/>
            <a:ext cx="9144000" cy="4533089"/>
          </a:xfrm>
          <a:custGeom>
            <a:avLst/>
            <a:gdLst/>
            <a:ahLst/>
            <a:cxnLst/>
            <a:rect l="l" t="t" r="r" b="b"/>
            <a:pathLst>
              <a:path w="9144000" h="4533089">
                <a:moveTo>
                  <a:pt x="0" y="0"/>
                </a:moveTo>
                <a:lnTo>
                  <a:pt x="9144000" y="0"/>
                </a:lnTo>
                <a:lnTo>
                  <a:pt x="9144000" y="4533090"/>
                </a:lnTo>
                <a:lnTo>
                  <a:pt x="0" y="4533090"/>
                </a:lnTo>
                <a:lnTo>
                  <a:pt x="0" y="0"/>
                </a:lnTo>
                <a:close/>
              </a:path>
            </a:pathLst>
          </a:custGeom>
          <a:blipFill>
            <a:blip r:embed="rId2"/>
            <a:stretch>
              <a:fillRect/>
            </a:stretch>
          </a:blipFill>
        </p:spPr>
        <p:txBody>
          <a:bodyPr/>
          <a:lstStyle/>
          <a:p>
            <a:endParaRPr lang="en-IN"/>
          </a:p>
        </p:txBody>
      </p:sp>
      <p:sp>
        <p:nvSpPr>
          <p:cNvPr id="3" name="Freeform 3"/>
          <p:cNvSpPr/>
          <p:nvPr/>
        </p:nvSpPr>
        <p:spPr>
          <a:xfrm>
            <a:off x="10055954" y="1602799"/>
            <a:ext cx="7618708" cy="4533089"/>
          </a:xfrm>
          <a:custGeom>
            <a:avLst/>
            <a:gdLst/>
            <a:ahLst/>
            <a:cxnLst/>
            <a:rect l="l" t="t" r="r" b="b"/>
            <a:pathLst>
              <a:path w="7618708" h="4533089">
                <a:moveTo>
                  <a:pt x="0" y="0"/>
                </a:moveTo>
                <a:lnTo>
                  <a:pt x="7618709" y="0"/>
                </a:lnTo>
                <a:lnTo>
                  <a:pt x="7618709" y="4533090"/>
                </a:lnTo>
                <a:lnTo>
                  <a:pt x="0" y="4533090"/>
                </a:lnTo>
                <a:lnTo>
                  <a:pt x="0" y="0"/>
                </a:lnTo>
                <a:close/>
              </a:path>
            </a:pathLst>
          </a:custGeom>
          <a:blipFill>
            <a:blip r:embed="rId3"/>
            <a:stretch>
              <a:fillRect t="-4334" b="-4334"/>
            </a:stretch>
          </a:blipFill>
        </p:spPr>
        <p:txBody>
          <a:bodyPr/>
          <a:lstStyle/>
          <a:p>
            <a:endParaRPr lang="en-IN"/>
          </a:p>
        </p:txBody>
      </p:sp>
      <p:sp>
        <p:nvSpPr>
          <p:cNvPr id="4" name="TextBox 4"/>
          <p:cNvSpPr txBox="1"/>
          <p:nvPr/>
        </p:nvSpPr>
        <p:spPr>
          <a:xfrm>
            <a:off x="5048226" y="514351"/>
            <a:ext cx="8191548"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SENTIMENTAL SCORE </a:t>
            </a:r>
          </a:p>
        </p:txBody>
      </p:sp>
      <p:sp>
        <p:nvSpPr>
          <p:cNvPr id="5" name="TextBox 5"/>
          <p:cNvSpPr txBox="1"/>
          <p:nvPr/>
        </p:nvSpPr>
        <p:spPr>
          <a:xfrm>
            <a:off x="2784578" y="6795771"/>
            <a:ext cx="13239774" cy="24625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1st graph shows the Sentimental score for all text</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2nd graph is normalized Sentimental score for  depressed vs Non Depressed</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we cannot find any relation between depressed vs non depressed from the above graphs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1852632"/>
            <a:ext cx="7108058" cy="5678885"/>
          </a:xfrm>
          <a:custGeom>
            <a:avLst/>
            <a:gdLst/>
            <a:ahLst/>
            <a:cxnLst/>
            <a:rect l="l" t="t" r="r" b="b"/>
            <a:pathLst>
              <a:path w="7108058" h="5678885">
                <a:moveTo>
                  <a:pt x="0" y="0"/>
                </a:moveTo>
                <a:lnTo>
                  <a:pt x="7108058" y="0"/>
                </a:lnTo>
                <a:lnTo>
                  <a:pt x="7108058" y="5678885"/>
                </a:lnTo>
                <a:lnTo>
                  <a:pt x="0" y="5678885"/>
                </a:lnTo>
                <a:lnTo>
                  <a:pt x="0" y="0"/>
                </a:lnTo>
                <a:close/>
              </a:path>
            </a:pathLst>
          </a:custGeom>
          <a:blipFill>
            <a:blip r:embed="rId2"/>
            <a:stretch>
              <a:fillRect/>
            </a:stretch>
          </a:blipFill>
        </p:spPr>
        <p:txBody>
          <a:bodyPr/>
          <a:lstStyle/>
          <a:p>
            <a:endParaRPr lang="en-IN"/>
          </a:p>
        </p:txBody>
      </p:sp>
      <p:sp>
        <p:nvSpPr>
          <p:cNvPr id="3" name="Freeform 3"/>
          <p:cNvSpPr/>
          <p:nvPr/>
        </p:nvSpPr>
        <p:spPr>
          <a:xfrm>
            <a:off x="8967663" y="1852632"/>
            <a:ext cx="8904086" cy="5678885"/>
          </a:xfrm>
          <a:custGeom>
            <a:avLst/>
            <a:gdLst/>
            <a:ahLst/>
            <a:cxnLst/>
            <a:rect l="l" t="t" r="r" b="b"/>
            <a:pathLst>
              <a:path w="8904086" h="5678885">
                <a:moveTo>
                  <a:pt x="0" y="0"/>
                </a:moveTo>
                <a:lnTo>
                  <a:pt x="8904086" y="0"/>
                </a:lnTo>
                <a:lnTo>
                  <a:pt x="8904086" y="5678885"/>
                </a:lnTo>
                <a:lnTo>
                  <a:pt x="0" y="5678885"/>
                </a:lnTo>
                <a:lnTo>
                  <a:pt x="0" y="0"/>
                </a:lnTo>
                <a:close/>
              </a:path>
            </a:pathLst>
          </a:custGeom>
          <a:blipFill>
            <a:blip r:embed="rId3"/>
            <a:stretch>
              <a:fillRect b="-1618"/>
            </a:stretch>
          </a:blipFill>
        </p:spPr>
        <p:txBody>
          <a:bodyPr/>
          <a:lstStyle/>
          <a:p>
            <a:endParaRPr lang="en-IN"/>
          </a:p>
        </p:txBody>
      </p:sp>
      <p:sp>
        <p:nvSpPr>
          <p:cNvPr id="4" name="TextBox 4"/>
          <p:cNvSpPr txBox="1"/>
          <p:nvPr/>
        </p:nvSpPr>
        <p:spPr>
          <a:xfrm>
            <a:off x="2930946" y="742951"/>
            <a:ext cx="12073435"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 NORMALIZED POSITIVE VS NEGATIVE SCORE AND COUNT </a:t>
            </a:r>
          </a:p>
        </p:txBody>
      </p:sp>
      <p:sp>
        <p:nvSpPr>
          <p:cNvPr id="5" name="TextBox 5"/>
          <p:cNvSpPr txBox="1"/>
          <p:nvPr/>
        </p:nvSpPr>
        <p:spPr>
          <a:xfrm>
            <a:off x="4546580" y="8074442"/>
            <a:ext cx="9194840" cy="9766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1st graph is normalized positive vs negative count</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2nd graph is normalized positive vs negative score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312583" y="1628607"/>
            <a:ext cx="8831417" cy="4481474"/>
          </a:xfrm>
          <a:custGeom>
            <a:avLst/>
            <a:gdLst/>
            <a:ahLst/>
            <a:cxnLst/>
            <a:rect l="l" t="t" r="r" b="b"/>
            <a:pathLst>
              <a:path w="8831417" h="4481474">
                <a:moveTo>
                  <a:pt x="0" y="0"/>
                </a:moveTo>
                <a:lnTo>
                  <a:pt x="8831417" y="0"/>
                </a:lnTo>
                <a:lnTo>
                  <a:pt x="8831417" y="4481474"/>
                </a:lnTo>
                <a:lnTo>
                  <a:pt x="0" y="4481474"/>
                </a:lnTo>
                <a:lnTo>
                  <a:pt x="0" y="0"/>
                </a:lnTo>
                <a:close/>
              </a:path>
            </a:pathLst>
          </a:custGeom>
          <a:blipFill>
            <a:blip r:embed="rId2"/>
            <a:stretch>
              <a:fillRect/>
            </a:stretch>
          </a:blipFill>
        </p:spPr>
        <p:txBody>
          <a:bodyPr/>
          <a:lstStyle/>
          <a:p>
            <a:endParaRPr lang="en-IN"/>
          </a:p>
        </p:txBody>
      </p:sp>
      <p:sp>
        <p:nvSpPr>
          <p:cNvPr id="3" name="Freeform 3"/>
          <p:cNvSpPr/>
          <p:nvPr/>
        </p:nvSpPr>
        <p:spPr>
          <a:xfrm>
            <a:off x="9506892" y="1693154"/>
            <a:ext cx="8540424" cy="4352380"/>
          </a:xfrm>
          <a:custGeom>
            <a:avLst/>
            <a:gdLst/>
            <a:ahLst/>
            <a:cxnLst/>
            <a:rect l="l" t="t" r="r" b="b"/>
            <a:pathLst>
              <a:path w="8540424" h="4352380">
                <a:moveTo>
                  <a:pt x="0" y="0"/>
                </a:moveTo>
                <a:lnTo>
                  <a:pt x="8540424" y="0"/>
                </a:lnTo>
                <a:lnTo>
                  <a:pt x="8540424" y="4352380"/>
                </a:lnTo>
                <a:lnTo>
                  <a:pt x="0" y="4352380"/>
                </a:lnTo>
                <a:lnTo>
                  <a:pt x="0" y="0"/>
                </a:lnTo>
                <a:close/>
              </a:path>
            </a:pathLst>
          </a:custGeom>
          <a:blipFill>
            <a:blip r:embed="rId3"/>
            <a:stretch>
              <a:fillRect r="-2701"/>
            </a:stretch>
          </a:blipFill>
        </p:spPr>
        <p:txBody>
          <a:bodyPr/>
          <a:lstStyle/>
          <a:p>
            <a:endParaRPr lang="en-IN"/>
          </a:p>
        </p:txBody>
      </p:sp>
      <p:sp>
        <p:nvSpPr>
          <p:cNvPr id="4" name="TextBox 4"/>
          <p:cNvSpPr txBox="1"/>
          <p:nvPr/>
        </p:nvSpPr>
        <p:spPr>
          <a:xfrm>
            <a:off x="5048226" y="514351"/>
            <a:ext cx="8191548"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POSITIVEVS VS NEGATIVE COUNT</a:t>
            </a:r>
          </a:p>
        </p:txBody>
      </p:sp>
      <p:sp>
        <p:nvSpPr>
          <p:cNvPr id="5" name="TextBox 5"/>
          <p:cNvSpPr txBox="1"/>
          <p:nvPr/>
        </p:nvSpPr>
        <p:spPr>
          <a:xfrm>
            <a:off x="1755181" y="6795771"/>
            <a:ext cx="15503422" cy="24625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1st graph shows the Positive Word and Negative Word  count for all text</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2nd graph shows the Positive Word and Negative Word count for all text using Scatter plot</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we cannot find any relation between depressed vs non depressed from the above graphs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3889466" cy="596899"/>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nva Sans Bold"/>
                <a:ea typeface="Canva Sans Bold"/>
                <a:cs typeface="Canva Sans Bold"/>
                <a:sym typeface="Canva Sans Bold"/>
              </a:rPr>
              <a:t>SENTIWORDNET</a:t>
            </a:r>
          </a:p>
        </p:txBody>
      </p:sp>
      <p:sp>
        <p:nvSpPr>
          <p:cNvPr id="3" name="TextBox 3"/>
          <p:cNvSpPr txBox="1"/>
          <p:nvPr/>
        </p:nvSpPr>
        <p:spPr>
          <a:xfrm>
            <a:off x="1028700" y="2308984"/>
            <a:ext cx="16240634" cy="432943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000000"/>
                </a:solidFill>
                <a:latin typeface="Canva Sans"/>
                <a:ea typeface="Canva Sans"/>
                <a:cs typeface="Canva Sans"/>
                <a:sym typeface="Canva Sans"/>
              </a:rPr>
              <a:t>SentiWordNet is a lexical resource that assigns sentiment scores to Text. These scores indicate the degree of positivity, negativity associated with the synsets.</a:t>
            </a:r>
          </a:p>
          <a:p>
            <a:pPr marL="626112" lvl="1" indent="-313056" algn="l">
              <a:lnSpc>
                <a:spcPts val="4698"/>
              </a:lnSpc>
              <a:buFont typeface="Arial"/>
              <a:buChar char="•"/>
            </a:pPr>
            <a:r>
              <a:rPr lang="en-US" sz="2900">
                <a:solidFill>
                  <a:srgbClr val="000000"/>
                </a:solidFill>
                <a:latin typeface="Canva Sans"/>
                <a:ea typeface="Canva Sans"/>
                <a:cs typeface="Canva Sans"/>
                <a:sym typeface="Canva Sans"/>
              </a:rPr>
              <a:t>Sentiment Scores: For each synset, SentiWordNet provides three scores:</a:t>
            </a:r>
          </a:p>
          <a:p>
            <a:pPr algn="l">
              <a:lnSpc>
                <a:spcPts val="4698"/>
              </a:lnSpc>
            </a:pPr>
            <a:r>
              <a:rPr lang="en-US" sz="2900">
                <a:solidFill>
                  <a:srgbClr val="000000"/>
                </a:solidFill>
                <a:latin typeface="Canva Sans"/>
                <a:ea typeface="Canva Sans"/>
                <a:cs typeface="Canva Sans"/>
                <a:sym typeface="Canva Sans"/>
              </a:rPr>
              <a:t>             Positive Score: The degree to which the synset expresses positive sentiment.</a:t>
            </a:r>
          </a:p>
          <a:p>
            <a:pPr algn="l">
              <a:lnSpc>
                <a:spcPts val="4698"/>
              </a:lnSpc>
            </a:pPr>
            <a:r>
              <a:rPr lang="en-US" sz="2900">
                <a:solidFill>
                  <a:srgbClr val="000000"/>
                </a:solidFill>
                <a:latin typeface="Canva Sans"/>
                <a:ea typeface="Canva Sans"/>
                <a:cs typeface="Canva Sans"/>
                <a:sym typeface="Canva Sans"/>
              </a:rPr>
              <a:t>             Negative Score: The degree to which the synset expresses negative sentiment.</a:t>
            </a:r>
          </a:p>
          <a:p>
            <a:pPr marL="626112" lvl="1" indent="-313056" algn="l">
              <a:lnSpc>
                <a:spcPts val="4698"/>
              </a:lnSpc>
              <a:buFont typeface="Arial"/>
              <a:buChar char="•"/>
            </a:pPr>
            <a:r>
              <a:rPr lang="en-US" sz="2900">
                <a:solidFill>
                  <a:srgbClr val="000000"/>
                </a:solidFill>
                <a:latin typeface="Canva Sans"/>
                <a:ea typeface="Canva Sans"/>
                <a:cs typeface="Canva Sans"/>
                <a:sym typeface="Canva Sans"/>
              </a:rPr>
              <a:t>Score is from 0 to 1.</a:t>
            </a:r>
          </a:p>
          <a:p>
            <a:pPr algn="l">
              <a:lnSpc>
                <a:spcPts val="3780"/>
              </a:lnSpc>
            </a:pPr>
            <a:endParaRPr lang="en-US" sz="2900">
              <a:solidFill>
                <a:srgbClr val="000000"/>
              </a:solidFill>
              <a:latin typeface="Canva Sans"/>
              <a:ea typeface="Canva Sans"/>
              <a:cs typeface="Canva Sans"/>
              <a:sym typeface="Canva Sans"/>
            </a:endParaRPr>
          </a:p>
          <a:p>
            <a:pPr algn="l">
              <a:lnSpc>
                <a:spcPts val="3780"/>
              </a:lnSpc>
            </a:pPr>
            <a:endParaRPr lang="en-US" sz="2900">
              <a:solidFill>
                <a:srgbClr val="000000"/>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617406" y="1686957"/>
            <a:ext cx="7841170" cy="5016515"/>
          </a:xfrm>
          <a:custGeom>
            <a:avLst/>
            <a:gdLst/>
            <a:ahLst/>
            <a:cxnLst/>
            <a:rect l="l" t="t" r="r" b="b"/>
            <a:pathLst>
              <a:path w="7841170" h="5016515">
                <a:moveTo>
                  <a:pt x="0" y="0"/>
                </a:moveTo>
                <a:lnTo>
                  <a:pt x="7841170" y="0"/>
                </a:lnTo>
                <a:lnTo>
                  <a:pt x="7841170" y="5016515"/>
                </a:lnTo>
                <a:lnTo>
                  <a:pt x="0" y="5016515"/>
                </a:lnTo>
                <a:lnTo>
                  <a:pt x="0" y="0"/>
                </a:lnTo>
                <a:close/>
              </a:path>
            </a:pathLst>
          </a:custGeom>
          <a:blipFill>
            <a:blip r:embed="rId2"/>
            <a:stretch>
              <a:fillRect/>
            </a:stretch>
          </a:blipFill>
        </p:spPr>
        <p:txBody>
          <a:bodyPr/>
          <a:lstStyle/>
          <a:p>
            <a:endParaRPr lang="en-IN"/>
          </a:p>
        </p:txBody>
      </p:sp>
      <p:sp>
        <p:nvSpPr>
          <p:cNvPr id="3" name="Freeform 3"/>
          <p:cNvSpPr/>
          <p:nvPr/>
        </p:nvSpPr>
        <p:spPr>
          <a:xfrm>
            <a:off x="9738540" y="1686957"/>
            <a:ext cx="7758631" cy="5016515"/>
          </a:xfrm>
          <a:custGeom>
            <a:avLst/>
            <a:gdLst/>
            <a:ahLst/>
            <a:cxnLst/>
            <a:rect l="l" t="t" r="r" b="b"/>
            <a:pathLst>
              <a:path w="7758631" h="5016515">
                <a:moveTo>
                  <a:pt x="0" y="0"/>
                </a:moveTo>
                <a:lnTo>
                  <a:pt x="7758631" y="0"/>
                </a:lnTo>
                <a:lnTo>
                  <a:pt x="7758631" y="5016515"/>
                </a:lnTo>
                <a:lnTo>
                  <a:pt x="0" y="501651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344370" y="514351"/>
            <a:ext cx="3599259"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SENTIMENT SCORE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288449" y="1880643"/>
            <a:ext cx="11142860" cy="4729789"/>
          </a:xfrm>
          <a:custGeom>
            <a:avLst/>
            <a:gdLst/>
            <a:ahLst/>
            <a:cxnLst/>
            <a:rect l="l" t="t" r="r" b="b"/>
            <a:pathLst>
              <a:path w="11142860" h="4729789">
                <a:moveTo>
                  <a:pt x="0" y="0"/>
                </a:moveTo>
                <a:lnTo>
                  <a:pt x="11142860" y="0"/>
                </a:lnTo>
                <a:lnTo>
                  <a:pt x="11142860" y="4729788"/>
                </a:lnTo>
                <a:lnTo>
                  <a:pt x="0" y="4729788"/>
                </a:lnTo>
                <a:lnTo>
                  <a:pt x="0" y="0"/>
                </a:lnTo>
                <a:close/>
              </a:path>
            </a:pathLst>
          </a:custGeom>
          <a:blipFill>
            <a:blip r:embed="rId2"/>
            <a:stretch>
              <a:fillRect/>
            </a:stretch>
          </a:blipFill>
        </p:spPr>
        <p:txBody>
          <a:bodyPr/>
          <a:lstStyle/>
          <a:p>
            <a:endParaRPr lang="en-IN"/>
          </a:p>
        </p:txBody>
      </p:sp>
      <p:sp>
        <p:nvSpPr>
          <p:cNvPr id="3" name="Freeform 3"/>
          <p:cNvSpPr/>
          <p:nvPr/>
        </p:nvSpPr>
        <p:spPr>
          <a:xfrm>
            <a:off x="11777093" y="1880643"/>
            <a:ext cx="5920108" cy="4729789"/>
          </a:xfrm>
          <a:custGeom>
            <a:avLst/>
            <a:gdLst/>
            <a:ahLst/>
            <a:cxnLst/>
            <a:rect l="l" t="t" r="r" b="b"/>
            <a:pathLst>
              <a:path w="5920108" h="4729789">
                <a:moveTo>
                  <a:pt x="0" y="0"/>
                </a:moveTo>
                <a:lnTo>
                  <a:pt x="5920108" y="0"/>
                </a:lnTo>
                <a:lnTo>
                  <a:pt x="5920108" y="4729788"/>
                </a:lnTo>
                <a:lnTo>
                  <a:pt x="0" y="472978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597783" y="971550"/>
            <a:ext cx="7092434"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POSITIVE VS NEGATIVE WORD COUNT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63273" y="1405718"/>
            <a:ext cx="8862507" cy="5072371"/>
          </a:xfrm>
          <a:custGeom>
            <a:avLst/>
            <a:gdLst/>
            <a:ahLst/>
            <a:cxnLst/>
            <a:rect l="l" t="t" r="r" b="b"/>
            <a:pathLst>
              <a:path w="8862507" h="5072371">
                <a:moveTo>
                  <a:pt x="0" y="0"/>
                </a:moveTo>
                <a:lnTo>
                  <a:pt x="8862507" y="0"/>
                </a:lnTo>
                <a:lnTo>
                  <a:pt x="8862507" y="5072371"/>
                </a:lnTo>
                <a:lnTo>
                  <a:pt x="0" y="5072371"/>
                </a:lnTo>
                <a:lnTo>
                  <a:pt x="0" y="0"/>
                </a:lnTo>
                <a:close/>
              </a:path>
            </a:pathLst>
          </a:custGeom>
          <a:blipFill>
            <a:blip r:embed="rId2"/>
            <a:stretch>
              <a:fillRect/>
            </a:stretch>
          </a:blipFill>
        </p:spPr>
        <p:txBody>
          <a:bodyPr/>
          <a:lstStyle/>
          <a:p>
            <a:endParaRPr lang="en-IN"/>
          </a:p>
        </p:txBody>
      </p:sp>
      <p:sp>
        <p:nvSpPr>
          <p:cNvPr id="3" name="Freeform 3"/>
          <p:cNvSpPr/>
          <p:nvPr/>
        </p:nvSpPr>
        <p:spPr>
          <a:xfrm>
            <a:off x="9402970" y="1399880"/>
            <a:ext cx="8512457" cy="5078210"/>
          </a:xfrm>
          <a:custGeom>
            <a:avLst/>
            <a:gdLst/>
            <a:ahLst/>
            <a:cxnLst/>
            <a:rect l="l" t="t" r="r" b="b"/>
            <a:pathLst>
              <a:path w="8512457" h="5078210">
                <a:moveTo>
                  <a:pt x="0" y="0"/>
                </a:moveTo>
                <a:lnTo>
                  <a:pt x="8512457" y="0"/>
                </a:lnTo>
                <a:lnTo>
                  <a:pt x="8512457" y="5078209"/>
                </a:lnTo>
                <a:lnTo>
                  <a:pt x="0" y="507820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48226" y="514351"/>
            <a:ext cx="8191548" cy="514349"/>
          </a:xfrm>
          <a:prstGeom prst="rect">
            <a:avLst/>
          </a:prstGeom>
        </p:spPr>
        <p:txBody>
          <a:bodyPr lIns="0" tIns="0" rIns="0" bIns="0" rtlCol="0" anchor="t">
            <a:spAutoFit/>
          </a:bodyPr>
          <a:lstStyle/>
          <a:p>
            <a:pPr algn="ctr">
              <a:lnSpc>
                <a:spcPts val="4200"/>
              </a:lnSpc>
              <a:spcBef>
                <a:spcPct val="0"/>
              </a:spcBef>
            </a:pPr>
            <a:r>
              <a:rPr lang="en-US" sz="3000" b="1" u="sng">
                <a:solidFill>
                  <a:srgbClr val="000000"/>
                </a:solidFill>
                <a:latin typeface="Canva Sans Bold"/>
                <a:ea typeface="Canva Sans Bold"/>
                <a:cs typeface="Canva Sans Bold"/>
                <a:sym typeface="Canva Sans Bold"/>
              </a:rPr>
              <a:t>POSITIVE VS NEGATIVE SCORE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8049816" y="4857751"/>
            <a:ext cx="2188369"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 DATASET-2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208206"/>
            <a:ext cx="7948344" cy="5037263"/>
          </a:xfrm>
          <a:custGeom>
            <a:avLst/>
            <a:gdLst/>
            <a:ahLst/>
            <a:cxnLst/>
            <a:rect l="l" t="t" r="r" b="b"/>
            <a:pathLst>
              <a:path w="7948344" h="5037263">
                <a:moveTo>
                  <a:pt x="0" y="0"/>
                </a:moveTo>
                <a:lnTo>
                  <a:pt x="7948344" y="0"/>
                </a:lnTo>
                <a:lnTo>
                  <a:pt x="7948344" y="5037263"/>
                </a:lnTo>
                <a:lnTo>
                  <a:pt x="0" y="5037263"/>
                </a:lnTo>
                <a:lnTo>
                  <a:pt x="0" y="0"/>
                </a:lnTo>
                <a:close/>
              </a:path>
            </a:pathLst>
          </a:custGeom>
          <a:blipFill>
            <a:blip r:embed="rId2"/>
            <a:stretch>
              <a:fillRect/>
            </a:stretch>
          </a:blipFill>
        </p:spPr>
        <p:txBody>
          <a:bodyPr/>
          <a:lstStyle/>
          <a:p>
            <a:endParaRPr lang="en-IN"/>
          </a:p>
        </p:txBody>
      </p:sp>
      <p:sp>
        <p:nvSpPr>
          <p:cNvPr id="3" name="Freeform 3"/>
          <p:cNvSpPr/>
          <p:nvPr/>
        </p:nvSpPr>
        <p:spPr>
          <a:xfrm>
            <a:off x="9433584" y="2247064"/>
            <a:ext cx="7825716" cy="4959548"/>
          </a:xfrm>
          <a:custGeom>
            <a:avLst/>
            <a:gdLst/>
            <a:ahLst/>
            <a:cxnLst/>
            <a:rect l="l" t="t" r="r" b="b"/>
            <a:pathLst>
              <a:path w="7825716" h="4959548">
                <a:moveTo>
                  <a:pt x="0" y="0"/>
                </a:moveTo>
                <a:lnTo>
                  <a:pt x="7825716" y="0"/>
                </a:lnTo>
                <a:lnTo>
                  <a:pt x="7825716" y="4959548"/>
                </a:lnTo>
                <a:lnTo>
                  <a:pt x="0" y="495954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569224"/>
            <a:ext cx="17259300" cy="966469"/>
          </a:xfrm>
          <a:prstGeom prst="rect">
            <a:avLst/>
          </a:prstGeom>
        </p:spPr>
        <p:txBody>
          <a:bodyPr lIns="0" tIns="0" rIns="0" bIns="0" rtlCol="0" anchor="t">
            <a:spAutoFit/>
          </a:bodyPr>
          <a:lstStyle/>
          <a:p>
            <a:pPr algn="l">
              <a:lnSpc>
                <a:spcPts val="3955"/>
              </a:lnSpc>
              <a:spcBef>
                <a:spcPct val="0"/>
              </a:spcBef>
            </a:pPr>
            <a:r>
              <a:rPr lang="en-US" sz="2825">
                <a:solidFill>
                  <a:srgbClr val="000000"/>
                </a:solidFill>
                <a:latin typeface="Canva Sans"/>
                <a:ea typeface="Canva Sans"/>
                <a:cs typeface="Canva Sans"/>
                <a:sym typeface="Canva Sans"/>
              </a:rPr>
              <a:t>In this dataset each participant was asked a series of questions by interviewer and recorded thier responses so we have taken the full response of each participants and plotted the graphs</a:t>
            </a:r>
          </a:p>
        </p:txBody>
      </p:sp>
      <p:sp>
        <p:nvSpPr>
          <p:cNvPr id="5" name="TextBox 5"/>
          <p:cNvSpPr txBox="1"/>
          <p:nvPr/>
        </p:nvSpPr>
        <p:spPr>
          <a:xfrm>
            <a:off x="5962650" y="800100"/>
            <a:ext cx="6362700"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POSITIVE AND NEGATIVE COUNT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9050" y="1072365"/>
            <a:ext cx="10179170" cy="887095"/>
          </a:xfrm>
          <a:prstGeom prst="rect">
            <a:avLst/>
          </a:prstGeom>
        </p:spPr>
        <p:txBody>
          <a:bodyPr lIns="0" tIns="0" rIns="0" bIns="0" rtlCol="0" anchor="t">
            <a:spAutoFit/>
          </a:bodyPr>
          <a:lstStyle/>
          <a:p>
            <a:pPr algn="ctr">
              <a:lnSpc>
                <a:spcPts val="7279"/>
              </a:lnSpc>
            </a:pPr>
            <a:r>
              <a:rPr lang="en-US" sz="5199" b="1" u="sng">
                <a:solidFill>
                  <a:srgbClr val="000000"/>
                </a:solidFill>
                <a:latin typeface="Canva Sans Bold"/>
                <a:ea typeface="Canva Sans Bold"/>
                <a:cs typeface="Canva Sans Bold"/>
                <a:sym typeface="Canva Sans Bold"/>
              </a:rPr>
              <a:t>TASK FOR PARTCIPANTS                                                           </a:t>
            </a:r>
          </a:p>
        </p:txBody>
      </p:sp>
      <p:sp>
        <p:nvSpPr>
          <p:cNvPr id="3" name="TextBox 3"/>
          <p:cNvSpPr txBox="1"/>
          <p:nvPr/>
        </p:nvSpPr>
        <p:spPr>
          <a:xfrm>
            <a:off x="1172983" y="2284954"/>
            <a:ext cx="16086317" cy="7401914"/>
          </a:xfrm>
          <a:prstGeom prst="rect">
            <a:avLst/>
          </a:prstGeom>
        </p:spPr>
        <p:txBody>
          <a:bodyPr lIns="0" tIns="0" rIns="0" bIns="0" rtlCol="0" anchor="t">
            <a:spAutoFit/>
          </a:bodyPr>
          <a:lstStyle/>
          <a:p>
            <a:pPr algn="l">
              <a:lnSpc>
                <a:spcPts val="3095"/>
              </a:lnSpc>
            </a:pPr>
            <a:r>
              <a:rPr lang="en-US" sz="2211">
                <a:solidFill>
                  <a:srgbClr val="000000"/>
                </a:solidFill>
                <a:latin typeface="Canva Sans"/>
                <a:ea typeface="Canva Sans"/>
                <a:cs typeface="Canva Sans"/>
                <a:sym typeface="Canva Sans"/>
              </a:rPr>
              <a:t>1) Affective Rating Task</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pPr>
            <a:r>
              <a:rPr lang="en-US" sz="2211">
                <a:solidFill>
                  <a:srgbClr val="000000"/>
                </a:solidFill>
                <a:latin typeface="Canva Sans"/>
                <a:ea typeface="Canva Sans"/>
                <a:cs typeface="Canva Sans"/>
                <a:sym typeface="Canva Sans"/>
              </a:rPr>
              <a:t>           Participants viewed each word and rated their valence and arousal 9 point Likert scale </a:t>
            </a:r>
          </a:p>
          <a:p>
            <a:pPr algn="l">
              <a:lnSpc>
                <a:spcPts val="3095"/>
              </a:lnSpc>
            </a:pPr>
            <a:r>
              <a:rPr lang="en-US" sz="2211">
                <a:solidFill>
                  <a:srgbClr val="000000"/>
                </a:solidFill>
                <a:latin typeface="Canva Sans"/>
                <a:ea typeface="Canva Sans"/>
                <a:cs typeface="Canva Sans"/>
                <a:sym typeface="Canva Sans"/>
              </a:rPr>
              <a:t>           The SAM scale served as a visual aid for self reported valence and arousal ratings</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pPr>
            <a:r>
              <a:rPr lang="en-US" sz="2211">
                <a:solidFill>
                  <a:srgbClr val="000000"/>
                </a:solidFill>
                <a:latin typeface="Canva Sans"/>
                <a:ea typeface="Canva Sans"/>
                <a:cs typeface="Canva Sans"/>
                <a:sym typeface="Canva Sans"/>
              </a:rPr>
              <a:t>2)Property Generation Task</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pPr>
            <a:r>
              <a:rPr lang="en-US" sz="2211">
                <a:solidFill>
                  <a:srgbClr val="000000"/>
                </a:solidFill>
                <a:latin typeface="Canva Sans"/>
                <a:ea typeface="Canva Sans"/>
                <a:cs typeface="Canva Sans"/>
                <a:sym typeface="Canva Sans"/>
              </a:rPr>
              <a:t>            Participants verbally de scribed their thoughts, feelings, and memories evoked by each word</a:t>
            </a:r>
          </a:p>
          <a:p>
            <a:pPr algn="l">
              <a:lnSpc>
                <a:spcPts val="3095"/>
              </a:lnSpc>
            </a:pPr>
            <a:r>
              <a:rPr lang="en-US" sz="2211">
                <a:solidFill>
                  <a:srgbClr val="000000"/>
                </a:solidFill>
                <a:latin typeface="Canva Sans"/>
                <a:ea typeface="Canva Sans"/>
                <a:cs typeface="Canva Sans"/>
                <a:sym typeface="Canva Sans"/>
              </a:rPr>
              <a:t>            for a minimum of 20 seconds. They were presented with 15 such words. They were instructed</a:t>
            </a:r>
          </a:p>
          <a:p>
            <a:pPr algn="l">
              <a:lnSpc>
                <a:spcPts val="3095"/>
              </a:lnSpc>
            </a:pPr>
            <a:r>
              <a:rPr lang="en-US" sz="2211">
                <a:solidFill>
                  <a:srgbClr val="000000"/>
                </a:solidFill>
                <a:latin typeface="Canva Sans"/>
                <a:ea typeface="Canva Sans"/>
                <a:cs typeface="Canva Sans"/>
                <a:sym typeface="Canva Sans"/>
              </a:rPr>
              <a:t>            to avoid single words, phrases, or definitions, Before the experiment, participants received an</a:t>
            </a:r>
          </a:p>
          <a:p>
            <a:pPr algn="l">
              <a:lnSpc>
                <a:spcPts val="3095"/>
              </a:lnSpc>
            </a:pPr>
            <a:r>
              <a:rPr lang="en-US" sz="2211">
                <a:solidFill>
                  <a:srgbClr val="000000"/>
                </a:solidFill>
                <a:latin typeface="Canva Sans"/>
                <a:ea typeface="Canva Sans"/>
                <a:cs typeface="Canva Sans"/>
                <a:sym typeface="Canva Sans"/>
              </a:rPr>
              <a:t>            example word and spoken response to familiarize them with the task</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pPr>
            <a:r>
              <a:rPr lang="en-US" sz="2211">
                <a:solidFill>
                  <a:srgbClr val="000000"/>
                </a:solidFill>
                <a:latin typeface="Canva Sans"/>
                <a:ea typeface="Canva Sans"/>
                <a:cs typeface="Canva Sans"/>
                <a:sym typeface="Canva Sans"/>
              </a:rPr>
              <a:t>3)Mental Health Survey</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pPr>
            <a:r>
              <a:rPr lang="en-US" sz="2211">
                <a:solidFill>
                  <a:srgbClr val="000000"/>
                </a:solidFill>
                <a:latin typeface="Canva Sans"/>
                <a:ea typeface="Canva Sans"/>
                <a:cs typeface="Canva Sans"/>
                <a:sym typeface="Canva Sans"/>
              </a:rPr>
              <a:t>            Participants completed the Patient Health Questionnaire (PHQ-9). Participants read each</a:t>
            </a:r>
          </a:p>
          <a:p>
            <a:pPr algn="l">
              <a:lnSpc>
                <a:spcPts val="3095"/>
              </a:lnSpc>
            </a:pPr>
            <a:r>
              <a:rPr lang="en-US" sz="2211">
                <a:solidFill>
                  <a:srgbClr val="000000"/>
                </a:solidFill>
                <a:latin typeface="Canva Sans"/>
                <a:ea typeface="Canva Sans"/>
                <a:cs typeface="Canva Sans"/>
                <a:sym typeface="Canva Sans"/>
              </a:rPr>
              <a:t>            statement and selected the response that best described their current state of mind. The</a:t>
            </a:r>
          </a:p>
          <a:p>
            <a:pPr algn="l">
              <a:lnSpc>
                <a:spcPts val="3095"/>
              </a:lnSpc>
            </a:pPr>
            <a:r>
              <a:rPr lang="en-US" sz="2211">
                <a:solidFill>
                  <a:srgbClr val="000000"/>
                </a:solidFill>
                <a:latin typeface="Canva Sans"/>
                <a:ea typeface="Canva Sans"/>
                <a:cs typeface="Canva Sans"/>
                <a:sym typeface="Canva Sans"/>
              </a:rPr>
              <a:t>            PHQ-9 score was obtained by summing the ratings of its 9 items (0-3 scale). </a:t>
            </a:r>
          </a:p>
          <a:p>
            <a:pPr algn="l">
              <a:lnSpc>
                <a:spcPts val="3095"/>
              </a:lnSpc>
            </a:pPr>
            <a:endParaRPr lang="en-US" sz="2211">
              <a:solidFill>
                <a:srgbClr val="000000"/>
              </a:solidFill>
              <a:latin typeface="Canva Sans"/>
              <a:ea typeface="Canva Sans"/>
              <a:cs typeface="Canva Sans"/>
              <a:sym typeface="Canva Sans"/>
            </a:endParaRPr>
          </a:p>
          <a:p>
            <a:pPr algn="l">
              <a:lnSpc>
                <a:spcPts val="3095"/>
              </a:lnSpc>
              <a:spcBef>
                <a:spcPct val="0"/>
              </a:spcBef>
            </a:pPr>
            <a:endParaRPr lang="en-US" sz="2211">
              <a:solidFill>
                <a:srgbClr val="000000"/>
              </a:solidFill>
              <a:latin typeface="Canva Sans"/>
              <a:ea typeface="Canva Sans"/>
              <a:cs typeface="Canva Sans"/>
              <a:sym typeface="Canv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779809"/>
            <a:ext cx="7377516" cy="4804607"/>
          </a:xfrm>
          <a:custGeom>
            <a:avLst/>
            <a:gdLst/>
            <a:ahLst/>
            <a:cxnLst/>
            <a:rect l="l" t="t" r="r" b="b"/>
            <a:pathLst>
              <a:path w="7377516" h="4804607">
                <a:moveTo>
                  <a:pt x="0" y="0"/>
                </a:moveTo>
                <a:lnTo>
                  <a:pt x="7377516" y="0"/>
                </a:lnTo>
                <a:lnTo>
                  <a:pt x="7377516" y="4804607"/>
                </a:lnTo>
                <a:lnTo>
                  <a:pt x="0" y="4804607"/>
                </a:lnTo>
                <a:lnTo>
                  <a:pt x="0" y="0"/>
                </a:lnTo>
                <a:close/>
              </a:path>
            </a:pathLst>
          </a:custGeom>
          <a:blipFill>
            <a:blip r:embed="rId2"/>
            <a:stretch>
              <a:fillRect/>
            </a:stretch>
          </a:blipFill>
        </p:spPr>
        <p:txBody>
          <a:bodyPr/>
          <a:lstStyle/>
          <a:p>
            <a:endParaRPr lang="en-IN"/>
          </a:p>
        </p:txBody>
      </p:sp>
      <p:sp>
        <p:nvSpPr>
          <p:cNvPr id="3" name="Freeform 3"/>
          <p:cNvSpPr/>
          <p:nvPr/>
        </p:nvSpPr>
        <p:spPr>
          <a:xfrm>
            <a:off x="9567130" y="2779809"/>
            <a:ext cx="7405946" cy="4804607"/>
          </a:xfrm>
          <a:custGeom>
            <a:avLst/>
            <a:gdLst/>
            <a:ahLst/>
            <a:cxnLst/>
            <a:rect l="l" t="t" r="r" b="b"/>
            <a:pathLst>
              <a:path w="7405946" h="4804607">
                <a:moveTo>
                  <a:pt x="0" y="0"/>
                </a:moveTo>
                <a:lnTo>
                  <a:pt x="7405946" y="0"/>
                </a:lnTo>
                <a:lnTo>
                  <a:pt x="7405946" y="4804607"/>
                </a:lnTo>
                <a:lnTo>
                  <a:pt x="0" y="480460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376902" y="971550"/>
            <a:ext cx="8825389"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NORMALISED NEGATIVE AND POSITIVE COUNT</a:t>
            </a:r>
          </a:p>
        </p:txBody>
      </p:sp>
      <p:sp>
        <p:nvSpPr>
          <p:cNvPr id="5" name="TextBox 5"/>
          <p:cNvSpPr txBox="1"/>
          <p:nvPr/>
        </p:nvSpPr>
        <p:spPr>
          <a:xfrm>
            <a:off x="1452482" y="8210551"/>
            <a:ext cx="12111117" cy="976629"/>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ea typeface="Canva Sans"/>
                <a:cs typeface="Canva Sans"/>
                <a:sym typeface="Canva Sans"/>
              </a:rPr>
              <a:t>Normalized Positive count=Positive word count/total word count</a:t>
            </a:r>
          </a:p>
          <a:p>
            <a:pPr algn="ctr">
              <a:lnSpc>
                <a:spcPts val="3920"/>
              </a:lnSpc>
              <a:spcBef>
                <a:spcPct val="0"/>
              </a:spcBef>
            </a:pPr>
            <a:r>
              <a:rPr lang="en-US" sz="2800" dirty="0">
                <a:solidFill>
                  <a:srgbClr val="000000"/>
                </a:solidFill>
                <a:latin typeface="Canva Sans"/>
                <a:ea typeface="Canva Sans"/>
                <a:cs typeface="Canva Sans"/>
                <a:sym typeface="Canva Sans"/>
              </a:rPr>
              <a:t>     Normalized Negative count=Negative word count/total word count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682822"/>
            <a:ext cx="7887308" cy="4998582"/>
          </a:xfrm>
          <a:custGeom>
            <a:avLst/>
            <a:gdLst/>
            <a:ahLst/>
            <a:cxnLst/>
            <a:rect l="l" t="t" r="r" b="b"/>
            <a:pathLst>
              <a:path w="7887308" h="4998582">
                <a:moveTo>
                  <a:pt x="0" y="0"/>
                </a:moveTo>
                <a:lnTo>
                  <a:pt x="7887308" y="0"/>
                </a:lnTo>
                <a:lnTo>
                  <a:pt x="7887308" y="4998581"/>
                </a:lnTo>
                <a:lnTo>
                  <a:pt x="0" y="4998581"/>
                </a:lnTo>
                <a:lnTo>
                  <a:pt x="0" y="0"/>
                </a:lnTo>
                <a:close/>
              </a:path>
            </a:pathLst>
          </a:custGeom>
          <a:blipFill>
            <a:blip r:embed="rId2"/>
            <a:stretch>
              <a:fillRect/>
            </a:stretch>
          </a:blipFill>
        </p:spPr>
        <p:txBody>
          <a:bodyPr/>
          <a:lstStyle/>
          <a:p>
            <a:endParaRPr lang="en-IN"/>
          </a:p>
        </p:txBody>
      </p:sp>
      <p:sp>
        <p:nvSpPr>
          <p:cNvPr id="3" name="Freeform 3"/>
          <p:cNvSpPr/>
          <p:nvPr/>
        </p:nvSpPr>
        <p:spPr>
          <a:xfrm>
            <a:off x="9273829" y="2682822"/>
            <a:ext cx="7795059" cy="4998582"/>
          </a:xfrm>
          <a:custGeom>
            <a:avLst/>
            <a:gdLst/>
            <a:ahLst/>
            <a:cxnLst/>
            <a:rect l="l" t="t" r="r" b="b"/>
            <a:pathLst>
              <a:path w="7795059" h="4998582">
                <a:moveTo>
                  <a:pt x="0" y="0"/>
                </a:moveTo>
                <a:lnTo>
                  <a:pt x="7795059" y="0"/>
                </a:lnTo>
                <a:lnTo>
                  <a:pt x="7795059" y="4998581"/>
                </a:lnTo>
                <a:lnTo>
                  <a:pt x="0" y="499858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877492" y="971550"/>
            <a:ext cx="6466907"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POSITIVE AND NEGATIVE SCORE</a:t>
            </a:r>
          </a:p>
        </p:txBody>
      </p:sp>
      <p:sp>
        <p:nvSpPr>
          <p:cNvPr id="5" name="TextBox 5"/>
          <p:cNvSpPr txBox="1"/>
          <p:nvPr/>
        </p:nvSpPr>
        <p:spPr>
          <a:xfrm>
            <a:off x="1311076" y="8023762"/>
            <a:ext cx="14081324" cy="1012189"/>
          </a:xfrm>
          <a:prstGeom prst="rect">
            <a:avLst/>
          </a:prstGeom>
        </p:spPr>
        <p:txBody>
          <a:bodyPr wrap="square" lIns="0" tIns="0" rIns="0" bIns="0" rtlCol="0" anchor="t">
            <a:spAutoFit/>
          </a:bodyPr>
          <a:lstStyle/>
          <a:p>
            <a:pPr algn="ctr">
              <a:lnSpc>
                <a:spcPts val="4060"/>
              </a:lnSpc>
            </a:pPr>
            <a:r>
              <a:rPr lang="en-US" sz="2900" dirty="0">
                <a:solidFill>
                  <a:srgbClr val="000000"/>
                </a:solidFill>
                <a:latin typeface="Canva Sans"/>
                <a:ea typeface="Canva Sans"/>
                <a:cs typeface="Canva Sans"/>
                <a:sym typeface="Canva Sans"/>
              </a:rPr>
              <a:t>The first graph shows the Positive Score for full Response of Each Participant</a:t>
            </a:r>
          </a:p>
          <a:p>
            <a:pPr algn="ctr">
              <a:lnSpc>
                <a:spcPts val="4060"/>
              </a:lnSpc>
              <a:spcBef>
                <a:spcPct val="0"/>
              </a:spcBef>
            </a:pPr>
            <a:r>
              <a:rPr lang="en-US" sz="2900" dirty="0">
                <a:solidFill>
                  <a:srgbClr val="000000"/>
                </a:solidFill>
                <a:latin typeface="Canva Sans"/>
                <a:ea typeface="Canva Sans"/>
                <a:cs typeface="Canva Sans"/>
                <a:sym typeface="Canva Sans"/>
              </a:rPr>
              <a:t>Second graph shows the Negative score for full Response of each Participant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682822"/>
            <a:ext cx="7301313" cy="4754980"/>
          </a:xfrm>
          <a:custGeom>
            <a:avLst/>
            <a:gdLst/>
            <a:ahLst/>
            <a:cxnLst/>
            <a:rect l="l" t="t" r="r" b="b"/>
            <a:pathLst>
              <a:path w="7301313" h="4754980">
                <a:moveTo>
                  <a:pt x="0" y="0"/>
                </a:moveTo>
                <a:lnTo>
                  <a:pt x="7301313" y="0"/>
                </a:lnTo>
                <a:lnTo>
                  <a:pt x="7301313" y="4754980"/>
                </a:lnTo>
                <a:lnTo>
                  <a:pt x="0" y="4754980"/>
                </a:lnTo>
                <a:lnTo>
                  <a:pt x="0" y="0"/>
                </a:lnTo>
                <a:close/>
              </a:path>
            </a:pathLst>
          </a:custGeom>
          <a:blipFill>
            <a:blip r:embed="rId2"/>
            <a:stretch>
              <a:fillRect/>
            </a:stretch>
          </a:blipFill>
        </p:spPr>
        <p:txBody>
          <a:bodyPr/>
          <a:lstStyle/>
          <a:p>
            <a:endParaRPr lang="en-IN"/>
          </a:p>
        </p:txBody>
      </p:sp>
      <p:sp>
        <p:nvSpPr>
          <p:cNvPr id="3" name="Freeform 3"/>
          <p:cNvSpPr/>
          <p:nvPr/>
        </p:nvSpPr>
        <p:spPr>
          <a:xfrm>
            <a:off x="9301779" y="2682822"/>
            <a:ext cx="7386377" cy="4754980"/>
          </a:xfrm>
          <a:custGeom>
            <a:avLst/>
            <a:gdLst/>
            <a:ahLst/>
            <a:cxnLst/>
            <a:rect l="l" t="t" r="r" b="b"/>
            <a:pathLst>
              <a:path w="7386377" h="4754980">
                <a:moveTo>
                  <a:pt x="0" y="0"/>
                </a:moveTo>
                <a:lnTo>
                  <a:pt x="7386377" y="0"/>
                </a:lnTo>
                <a:lnTo>
                  <a:pt x="7386377" y="4754980"/>
                </a:lnTo>
                <a:lnTo>
                  <a:pt x="0" y="47549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76430" y="971550"/>
            <a:ext cx="8735140"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NORMALISED POSITIVE AND NEGATIVE SCORE</a:t>
            </a:r>
          </a:p>
        </p:txBody>
      </p:sp>
      <p:sp>
        <p:nvSpPr>
          <p:cNvPr id="5" name="TextBox 5"/>
          <p:cNvSpPr txBox="1"/>
          <p:nvPr/>
        </p:nvSpPr>
        <p:spPr>
          <a:xfrm>
            <a:off x="1028700" y="7758847"/>
            <a:ext cx="16230600" cy="1498857"/>
          </a:xfrm>
          <a:prstGeom prst="rect">
            <a:avLst/>
          </a:prstGeom>
        </p:spPr>
        <p:txBody>
          <a:bodyPr lIns="0" tIns="0" rIns="0" bIns="0" rtlCol="0" anchor="t">
            <a:spAutoFit/>
          </a:bodyPr>
          <a:lstStyle/>
          <a:p>
            <a:pPr algn="l">
              <a:lnSpc>
                <a:spcPts val="4010"/>
              </a:lnSpc>
            </a:pPr>
            <a:r>
              <a:rPr lang="en-US" sz="2864">
                <a:solidFill>
                  <a:srgbClr val="000000"/>
                </a:solidFill>
                <a:latin typeface="Canva Sans"/>
                <a:ea typeface="Canva Sans"/>
                <a:cs typeface="Canva Sans"/>
                <a:sym typeface="Canva Sans"/>
              </a:rPr>
              <a:t>The first graph shows the Normalised Positive Score for full Response of EachParticipant</a:t>
            </a:r>
          </a:p>
          <a:p>
            <a:pPr algn="l">
              <a:lnSpc>
                <a:spcPts val="4010"/>
              </a:lnSpc>
            </a:pPr>
            <a:r>
              <a:rPr lang="en-US" sz="2864">
                <a:solidFill>
                  <a:srgbClr val="000000"/>
                </a:solidFill>
                <a:latin typeface="Canva Sans"/>
                <a:ea typeface="Canva Sans"/>
                <a:cs typeface="Canva Sans"/>
                <a:sym typeface="Canva Sans"/>
              </a:rPr>
              <a:t>Second graph shows the Normalised Negative score for full Response of each Particpant</a:t>
            </a:r>
          </a:p>
          <a:p>
            <a:pPr algn="l">
              <a:lnSpc>
                <a:spcPts val="4010"/>
              </a:lnSpc>
              <a:spcBef>
                <a:spcPct val="0"/>
              </a:spcBef>
            </a:pPr>
            <a:r>
              <a:rPr lang="en-US" sz="2864">
                <a:solidFill>
                  <a:srgbClr val="000000"/>
                </a:solidFill>
                <a:latin typeface="Canva Sans"/>
                <a:ea typeface="Canva Sans"/>
                <a:cs typeface="Canva Sans"/>
                <a:sym typeface="Canva Sans"/>
              </a:rPr>
              <a:t>Normalised score =Score/total word count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682822"/>
            <a:ext cx="7329450" cy="4754980"/>
          </a:xfrm>
          <a:custGeom>
            <a:avLst/>
            <a:gdLst/>
            <a:ahLst/>
            <a:cxnLst/>
            <a:rect l="l" t="t" r="r" b="b"/>
            <a:pathLst>
              <a:path w="7329450" h="4754980">
                <a:moveTo>
                  <a:pt x="0" y="0"/>
                </a:moveTo>
                <a:lnTo>
                  <a:pt x="7329450" y="0"/>
                </a:lnTo>
                <a:lnTo>
                  <a:pt x="7329450" y="4754980"/>
                </a:lnTo>
                <a:lnTo>
                  <a:pt x="0" y="4754980"/>
                </a:lnTo>
                <a:lnTo>
                  <a:pt x="0" y="0"/>
                </a:lnTo>
                <a:close/>
              </a:path>
            </a:pathLst>
          </a:custGeom>
          <a:blipFill>
            <a:blip r:embed="rId2"/>
            <a:stretch>
              <a:fillRect/>
            </a:stretch>
          </a:blipFill>
        </p:spPr>
        <p:txBody>
          <a:bodyPr/>
          <a:lstStyle/>
          <a:p>
            <a:endParaRPr lang="en-IN"/>
          </a:p>
        </p:txBody>
      </p:sp>
      <p:sp>
        <p:nvSpPr>
          <p:cNvPr id="3" name="Freeform 3"/>
          <p:cNvSpPr/>
          <p:nvPr/>
        </p:nvSpPr>
        <p:spPr>
          <a:xfrm>
            <a:off x="9144000" y="2682822"/>
            <a:ext cx="7301313" cy="4754980"/>
          </a:xfrm>
          <a:custGeom>
            <a:avLst/>
            <a:gdLst/>
            <a:ahLst/>
            <a:cxnLst/>
            <a:rect l="l" t="t" r="r" b="b"/>
            <a:pathLst>
              <a:path w="7301313" h="4754980">
                <a:moveTo>
                  <a:pt x="0" y="0"/>
                </a:moveTo>
                <a:lnTo>
                  <a:pt x="7301313" y="0"/>
                </a:lnTo>
                <a:lnTo>
                  <a:pt x="7301313" y="4754980"/>
                </a:lnTo>
                <a:lnTo>
                  <a:pt x="0" y="47549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3856614" y="1157487"/>
            <a:ext cx="10890329"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SENTIMENT SCORE AND NORMALISED SENTIMENT SCORE</a:t>
            </a:r>
          </a:p>
        </p:txBody>
      </p:sp>
      <p:sp>
        <p:nvSpPr>
          <p:cNvPr id="5" name="TextBox 5"/>
          <p:cNvSpPr txBox="1"/>
          <p:nvPr/>
        </p:nvSpPr>
        <p:spPr>
          <a:xfrm>
            <a:off x="1028700" y="7745807"/>
            <a:ext cx="16230600" cy="994032"/>
          </a:xfrm>
          <a:prstGeom prst="rect">
            <a:avLst/>
          </a:prstGeom>
        </p:spPr>
        <p:txBody>
          <a:bodyPr lIns="0" tIns="0" rIns="0" bIns="0" rtlCol="0" anchor="t">
            <a:spAutoFit/>
          </a:bodyPr>
          <a:lstStyle/>
          <a:p>
            <a:pPr algn="l">
              <a:lnSpc>
                <a:spcPts val="4010"/>
              </a:lnSpc>
            </a:pPr>
            <a:r>
              <a:rPr lang="en-US" sz="2864">
                <a:solidFill>
                  <a:srgbClr val="000000"/>
                </a:solidFill>
                <a:latin typeface="Canva Sans"/>
                <a:ea typeface="Canva Sans"/>
                <a:cs typeface="Canva Sans"/>
                <a:sym typeface="Canva Sans"/>
              </a:rPr>
              <a:t>The first graph shows the Sentiment score for full Response of EachParticipant</a:t>
            </a:r>
          </a:p>
          <a:p>
            <a:pPr algn="l">
              <a:lnSpc>
                <a:spcPts val="4010"/>
              </a:lnSpc>
              <a:spcBef>
                <a:spcPct val="0"/>
              </a:spcBef>
            </a:pPr>
            <a:r>
              <a:rPr lang="en-US" sz="2864">
                <a:solidFill>
                  <a:srgbClr val="000000"/>
                </a:solidFill>
                <a:latin typeface="Canva Sans"/>
                <a:ea typeface="Canva Sans"/>
                <a:cs typeface="Canva Sans"/>
                <a:sym typeface="Canva Sans"/>
              </a:rPr>
              <a:t>Second graph shows the Normalised Sentiment score for full Response of each Particpant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682822"/>
            <a:ext cx="7415174" cy="4754980"/>
          </a:xfrm>
          <a:custGeom>
            <a:avLst/>
            <a:gdLst/>
            <a:ahLst/>
            <a:cxnLst/>
            <a:rect l="l" t="t" r="r" b="b"/>
            <a:pathLst>
              <a:path w="7415174" h="4754980">
                <a:moveTo>
                  <a:pt x="0" y="0"/>
                </a:moveTo>
                <a:lnTo>
                  <a:pt x="7415174" y="0"/>
                </a:lnTo>
                <a:lnTo>
                  <a:pt x="7415174" y="4754980"/>
                </a:lnTo>
                <a:lnTo>
                  <a:pt x="0" y="4754980"/>
                </a:lnTo>
                <a:lnTo>
                  <a:pt x="0" y="0"/>
                </a:lnTo>
                <a:close/>
              </a:path>
            </a:pathLst>
          </a:custGeom>
          <a:blipFill>
            <a:blip r:embed="rId2"/>
            <a:stretch>
              <a:fillRect/>
            </a:stretch>
          </a:blipFill>
        </p:spPr>
        <p:txBody>
          <a:bodyPr/>
          <a:lstStyle/>
          <a:p>
            <a:endParaRPr lang="en-IN"/>
          </a:p>
        </p:txBody>
      </p:sp>
      <p:sp>
        <p:nvSpPr>
          <p:cNvPr id="3" name="Freeform 3"/>
          <p:cNvSpPr/>
          <p:nvPr/>
        </p:nvSpPr>
        <p:spPr>
          <a:xfrm>
            <a:off x="9144000" y="2682822"/>
            <a:ext cx="7473447" cy="4754980"/>
          </a:xfrm>
          <a:custGeom>
            <a:avLst/>
            <a:gdLst/>
            <a:ahLst/>
            <a:cxnLst/>
            <a:rect l="l" t="t" r="r" b="b"/>
            <a:pathLst>
              <a:path w="7473447" h="4754980">
                <a:moveTo>
                  <a:pt x="0" y="0"/>
                </a:moveTo>
                <a:lnTo>
                  <a:pt x="7473447" y="0"/>
                </a:lnTo>
                <a:lnTo>
                  <a:pt x="7473447" y="4754980"/>
                </a:lnTo>
                <a:lnTo>
                  <a:pt x="0" y="47549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451321" y="1219974"/>
            <a:ext cx="15048151"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SCATTER PLOT  FOR POSITIVE AND NEGATIVE COUNT AND NORMALIZED COUNT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682822"/>
            <a:ext cx="7386377" cy="4754980"/>
          </a:xfrm>
          <a:custGeom>
            <a:avLst/>
            <a:gdLst/>
            <a:ahLst/>
            <a:cxnLst/>
            <a:rect l="l" t="t" r="r" b="b"/>
            <a:pathLst>
              <a:path w="7386377" h="4754980">
                <a:moveTo>
                  <a:pt x="0" y="0"/>
                </a:moveTo>
                <a:lnTo>
                  <a:pt x="7386377" y="0"/>
                </a:lnTo>
                <a:lnTo>
                  <a:pt x="7386377" y="4754980"/>
                </a:lnTo>
                <a:lnTo>
                  <a:pt x="0" y="4754980"/>
                </a:lnTo>
                <a:lnTo>
                  <a:pt x="0" y="0"/>
                </a:lnTo>
                <a:close/>
              </a:path>
            </a:pathLst>
          </a:custGeom>
          <a:blipFill>
            <a:blip r:embed="rId2"/>
            <a:stretch>
              <a:fillRect/>
            </a:stretch>
          </a:blipFill>
        </p:spPr>
        <p:txBody>
          <a:bodyPr/>
          <a:lstStyle/>
          <a:p>
            <a:endParaRPr lang="en-IN"/>
          </a:p>
        </p:txBody>
      </p:sp>
      <p:sp>
        <p:nvSpPr>
          <p:cNvPr id="3" name="Freeform 3"/>
          <p:cNvSpPr/>
          <p:nvPr/>
        </p:nvSpPr>
        <p:spPr>
          <a:xfrm>
            <a:off x="9471466" y="2682822"/>
            <a:ext cx="7577658" cy="4754980"/>
          </a:xfrm>
          <a:custGeom>
            <a:avLst/>
            <a:gdLst/>
            <a:ahLst/>
            <a:cxnLst/>
            <a:rect l="l" t="t" r="r" b="b"/>
            <a:pathLst>
              <a:path w="7577658" h="4754980">
                <a:moveTo>
                  <a:pt x="0" y="0"/>
                </a:moveTo>
                <a:lnTo>
                  <a:pt x="7577658" y="0"/>
                </a:lnTo>
                <a:lnTo>
                  <a:pt x="7577658" y="4754980"/>
                </a:lnTo>
                <a:lnTo>
                  <a:pt x="0" y="47549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228026" y="971550"/>
            <a:ext cx="15346602"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SCATTER PLOT  FOR POSITIVE AND NEGATIVE SCORES AND NORMALISED SCORES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736883" y="1815014"/>
            <a:ext cx="8407117" cy="5884982"/>
          </a:xfrm>
          <a:custGeom>
            <a:avLst/>
            <a:gdLst/>
            <a:ahLst/>
            <a:cxnLst/>
            <a:rect l="l" t="t" r="r" b="b"/>
            <a:pathLst>
              <a:path w="8407117" h="5884982">
                <a:moveTo>
                  <a:pt x="0" y="0"/>
                </a:moveTo>
                <a:lnTo>
                  <a:pt x="8407117" y="0"/>
                </a:lnTo>
                <a:lnTo>
                  <a:pt x="8407117" y="5884983"/>
                </a:lnTo>
                <a:lnTo>
                  <a:pt x="0" y="5884983"/>
                </a:lnTo>
                <a:lnTo>
                  <a:pt x="0" y="0"/>
                </a:lnTo>
                <a:close/>
              </a:path>
            </a:pathLst>
          </a:custGeom>
          <a:blipFill>
            <a:blip r:embed="rId2"/>
            <a:stretch>
              <a:fillRect/>
            </a:stretch>
          </a:blipFill>
        </p:spPr>
        <p:txBody>
          <a:bodyPr/>
          <a:lstStyle/>
          <a:p>
            <a:endParaRPr lang="en-IN"/>
          </a:p>
        </p:txBody>
      </p:sp>
      <p:sp>
        <p:nvSpPr>
          <p:cNvPr id="3" name="Freeform 3"/>
          <p:cNvSpPr/>
          <p:nvPr/>
        </p:nvSpPr>
        <p:spPr>
          <a:xfrm>
            <a:off x="9384707" y="1815014"/>
            <a:ext cx="8371601" cy="5891514"/>
          </a:xfrm>
          <a:custGeom>
            <a:avLst/>
            <a:gdLst/>
            <a:ahLst/>
            <a:cxnLst/>
            <a:rect l="l" t="t" r="r" b="b"/>
            <a:pathLst>
              <a:path w="8371601" h="5891514">
                <a:moveTo>
                  <a:pt x="0" y="0"/>
                </a:moveTo>
                <a:lnTo>
                  <a:pt x="8371602" y="0"/>
                </a:lnTo>
                <a:lnTo>
                  <a:pt x="8371602" y="5891515"/>
                </a:lnTo>
                <a:lnTo>
                  <a:pt x="0" y="589151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356080" y="742951"/>
            <a:ext cx="9893320"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OVERALL SENTIMENT SCORE FOR EACH RESPONSE</a:t>
            </a:r>
          </a:p>
        </p:txBody>
      </p:sp>
      <p:sp>
        <p:nvSpPr>
          <p:cNvPr id="5" name="TextBox 5"/>
          <p:cNvSpPr txBox="1"/>
          <p:nvPr/>
        </p:nvSpPr>
        <p:spPr>
          <a:xfrm>
            <a:off x="445767" y="7818251"/>
            <a:ext cx="17877881" cy="19672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Each participant was asked a series of questions, and the sentiment score for each response was analyzed using TextBlob.</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The normalization was performed by calculating the sum of the sentiment scores for each participant responses and dividing it by the total number of responses provided by that participant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422250" y="1935638"/>
            <a:ext cx="8407117" cy="5884982"/>
          </a:xfrm>
          <a:custGeom>
            <a:avLst/>
            <a:gdLst/>
            <a:ahLst/>
            <a:cxnLst/>
            <a:rect l="l" t="t" r="r" b="b"/>
            <a:pathLst>
              <a:path w="8407117" h="5884982">
                <a:moveTo>
                  <a:pt x="0" y="0"/>
                </a:moveTo>
                <a:lnTo>
                  <a:pt x="8407117" y="0"/>
                </a:lnTo>
                <a:lnTo>
                  <a:pt x="8407117" y="5884982"/>
                </a:lnTo>
                <a:lnTo>
                  <a:pt x="0" y="5884982"/>
                </a:lnTo>
                <a:lnTo>
                  <a:pt x="0" y="0"/>
                </a:lnTo>
                <a:close/>
              </a:path>
            </a:pathLst>
          </a:custGeom>
          <a:blipFill>
            <a:blip r:embed="rId2"/>
            <a:stretch>
              <a:fillRect/>
            </a:stretch>
          </a:blipFill>
        </p:spPr>
        <p:txBody>
          <a:bodyPr/>
          <a:lstStyle/>
          <a:p>
            <a:endParaRPr lang="en-IN"/>
          </a:p>
        </p:txBody>
      </p:sp>
      <p:sp>
        <p:nvSpPr>
          <p:cNvPr id="3" name="Freeform 3"/>
          <p:cNvSpPr/>
          <p:nvPr/>
        </p:nvSpPr>
        <p:spPr>
          <a:xfrm>
            <a:off x="9144000" y="1935638"/>
            <a:ext cx="8430993" cy="5880618"/>
          </a:xfrm>
          <a:custGeom>
            <a:avLst/>
            <a:gdLst/>
            <a:ahLst/>
            <a:cxnLst/>
            <a:rect l="l" t="t" r="r" b="b"/>
            <a:pathLst>
              <a:path w="8430993" h="5880618">
                <a:moveTo>
                  <a:pt x="0" y="0"/>
                </a:moveTo>
                <a:lnTo>
                  <a:pt x="8430993" y="0"/>
                </a:lnTo>
                <a:lnTo>
                  <a:pt x="8430993" y="5880617"/>
                </a:lnTo>
                <a:lnTo>
                  <a:pt x="0" y="5880617"/>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928503" y="742951"/>
            <a:ext cx="8430993"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POSITIVE SCORE FOR EACH RESPONSE</a:t>
            </a:r>
          </a:p>
        </p:txBody>
      </p:sp>
      <p:sp>
        <p:nvSpPr>
          <p:cNvPr id="5" name="TextBox 5"/>
          <p:cNvSpPr txBox="1"/>
          <p:nvPr/>
        </p:nvSpPr>
        <p:spPr>
          <a:xfrm>
            <a:off x="3469778" y="8439745"/>
            <a:ext cx="11389221" cy="976629"/>
          </a:xfrm>
          <a:prstGeom prst="rect">
            <a:avLst/>
          </a:prstGeom>
        </p:spPr>
        <p:txBody>
          <a:bodyPr wrap="square" lIns="0" tIns="0" rIns="0" bIns="0" rtlCol="0" anchor="t">
            <a:spAutoFit/>
          </a:bodyPr>
          <a:lstStyle/>
          <a:p>
            <a:pPr marL="604532" lvl="1" indent="-302266" algn="ctr">
              <a:lnSpc>
                <a:spcPts val="3920"/>
              </a:lnSpc>
              <a:buFont typeface="Arial"/>
              <a:buChar char="•"/>
            </a:pPr>
            <a:r>
              <a:rPr lang="en-US" sz="2800" dirty="0">
                <a:solidFill>
                  <a:srgbClr val="000000"/>
                </a:solidFill>
                <a:latin typeface="Canva Sans"/>
                <a:ea typeface="Canva Sans"/>
                <a:cs typeface="Canva Sans"/>
                <a:sym typeface="Canva Sans"/>
              </a:rPr>
              <a:t>In this we have taken only the positive score of each responses</a:t>
            </a:r>
          </a:p>
          <a:p>
            <a:pPr marL="604532" lvl="1" indent="-302266" algn="l">
              <a:lnSpc>
                <a:spcPts val="3920"/>
              </a:lnSpc>
              <a:buFont typeface="Arial"/>
              <a:buChar char="•"/>
            </a:pPr>
            <a:r>
              <a:rPr lang="en-US" sz="2800" dirty="0">
                <a:solidFill>
                  <a:srgbClr val="000000"/>
                </a:solidFill>
                <a:latin typeface="Canva Sans"/>
                <a:ea typeface="Canva Sans"/>
                <a:cs typeface="Canva Sans"/>
                <a:sym typeface="Canva Sans"/>
              </a:rPr>
              <a:t>The second graph show the normalized positive score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414049" y="1860445"/>
            <a:ext cx="8407117" cy="5884982"/>
          </a:xfrm>
          <a:custGeom>
            <a:avLst/>
            <a:gdLst/>
            <a:ahLst/>
            <a:cxnLst/>
            <a:rect l="l" t="t" r="r" b="b"/>
            <a:pathLst>
              <a:path w="8407117" h="5884982">
                <a:moveTo>
                  <a:pt x="0" y="0"/>
                </a:moveTo>
                <a:lnTo>
                  <a:pt x="8407117" y="0"/>
                </a:lnTo>
                <a:lnTo>
                  <a:pt x="8407117" y="5884982"/>
                </a:lnTo>
                <a:lnTo>
                  <a:pt x="0" y="5884982"/>
                </a:lnTo>
                <a:lnTo>
                  <a:pt x="0" y="0"/>
                </a:lnTo>
                <a:close/>
              </a:path>
            </a:pathLst>
          </a:custGeom>
          <a:blipFill>
            <a:blip r:embed="rId2"/>
            <a:stretch>
              <a:fillRect/>
            </a:stretch>
          </a:blipFill>
        </p:spPr>
        <p:txBody>
          <a:bodyPr/>
          <a:lstStyle/>
          <a:p>
            <a:endParaRPr lang="en-IN"/>
          </a:p>
        </p:txBody>
      </p:sp>
      <p:sp>
        <p:nvSpPr>
          <p:cNvPr id="3" name="Freeform 3"/>
          <p:cNvSpPr/>
          <p:nvPr/>
        </p:nvSpPr>
        <p:spPr>
          <a:xfrm>
            <a:off x="9380745" y="1860445"/>
            <a:ext cx="8430993" cy="5880618"/>
          </a:xfrm>
          <a:custGeom>
            <a:avLst/>
            <a:gdLst/>
            <a:ahLst/>
            <a:cxnLst/>
            <a:rect l="l" t="t" r="r" b="b"/>
            <a:pathLst>
              <a:path w="8430993" h="5880618">
                <a:moveTo>
                  <a:pt x="0" y="0"/>
                </a:moveTo>
                <a:lnTo>
                  <a:pt x="8430993" y="0"/>
                </a:lnTo>
                <a:lnTo>
                  <a:pt x="8430993" y="5880618"/>
                </a:lnTo>
                <a:lnTo>
                  <a:pt x="0" y="588061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103023" y="742951"/>
            <a:ext cx="8079577"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NEGATIVE SCORE FOR EACH RESPONSE</a:t>
            </a:r>
          </a:p>
        </p:txBody>
      </p:sp>
      <p:sp>
        <p:nvSpPr>
          <p:cNvPr id="5" name="TextBox 5"/>
          <p:cNvSpPr txBox="1"/>
          <p:nvPr/>
        </p:nvSpPr>
        <p:spPr>
          <a:xfrm>
            <a:off x="3314283" y="8288352"/>
            <a:ext cx="11447026" cy="9766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In this we have taken only the negative score of each responses</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The second graph show the normalized negative score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426077" y="1937526"/>
            <a:ext cx="8455030" cy="5876246"/>
          </a:xfrm>
          <a:custGeom>
            <a:avLst/>
            <a:gdLst/>
            <a:ahLst/>
            <a:cxnLst/>
            <a:rect l="l" t="t" r="r" b="b"/>
            <a:pathLst>
              <a:path w="8455030" h="5876246">
                <a:moveTo>
                  <a:pt x="0" y="0"/>
                </a:moveTo>
                <a:lnTo>
                  <a:pt x="8455029" y="0"/>
                </a:lnTo>
                <a:lnTo>
                  <a:pt x="8455029" y="5876246"/>
                </a:lnTo>
                <a:lnTo>
                  <a:pt x="0" y="5876246"/>
                </a:lnTo>
                <a:lnTo>
                  <a:pt x="0" y="0"/>
                </a:lnTo>
                <a:close/>
              </a:path>
            </a:pathLst>
          </a:custGeom>
          <a:blipFill>
            <a:blip r:embed="rId2"/>
            <a:stretch>
              <a:fillRect/>
            </a:stretch>
          </a:blipFill>
        </p:spPr>
        <p:txBody>
          <a:bodyPr/>
          <a:lstStyle/>
          <a:p>
            <a:endParaRPr lang="en-IN"/>
          </a:p>
        </p:txBody>
      </p:sp>
      <p:sp>
        <p:nvSpPr>
          <p:cNvPr id="3" name="Freeform 3"/>
          <p:cNvSpPr/>
          <p:nvPr/>
        </p:nvSpPr>
        <p:spPr>
          <a:xfrm>
            <a:off x="9645689" y="1928790"/>
            <a:ext cx="8407117" cy="5884982"/>
          </a:xfrm>
          <a:custGeom>
            <a:avLst/>
            <a:gdLst/>
            <a:ahLst/>
            <a:cxnLst/>
            <a:rect l="l" t="t" r="r" b="b"/>
            <a:pathLst>
              <a:path w="8407117" h="5884982">
                <a:moveTo>
                  <a:pt x="0" y="0"/>
                </a:moveTo>
                <a:lnTo>
                  <a:pt x="8407117" y="0"/>
                </a:lnTo>
                <a:lnTo>
                  <a:pt x="8407117" y="5884982"/>
                </a:lnTo>
                <a:lnTo>
                  <a:pt x="0" y="588498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3728260" y="742951"/>
            <a:ext cx="10902140"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POSITIVE AND NEGATIVE COUNT FOR EACH RESPONSE</a:t>
            </a:r>
          </a:p>
        </p:txBody>
      </p:sp>
      <p:sp>
        <p:nvSpPr>
          <p:cNvPr id="5" name="TextBox 5"/>
          <p:cNvSpPr txBox="1"/>
          <p:nvPr/>
        </p:nvSpPr>
        <p:spPr>
          <a:xfrm>
            <a:off x="3469779" y="8281671"/>
            <a:ext cx="13599021" cy="976629"/>
          </a:xfrm>
          <a:prstGeom prst="rect">
            <a:avLst/>
          </a:prstGeom>
        </p:spPr>
        <p:txBody>
          <a:bodyPr wrap="square" lIns="0" tIns="0" rIns="0" bIns="0" rtlCol="0" anchor="t">
            <a:spAutoFit/>
          </a:bodyPr>
          <a:lstStyle/>
          <a:p>
            <a:pPr marL="604532" lvl="1" indent="-302266" algn="l">
              <a:lnSpc>
                <a:spcPts val="3920"/>
              </a:lnSpc>
              <a:buFont typeface="Arial"/>
              <a:buChar char="•"/>
            </a:pPr>
            <a:r>
              <a:rPr lang="en-US" sz="2800" dirty="0">
                <a:solidFill>
                  <a:srgbClr val="000000"/>
                </a:solidFill>
                <a:latin typeface="Canva Sans"/>
                <a:ea typeface="Canva Sans"/>
                <a:cs typeface="Canva Sans"/>
                <a:sym typeface="Canva Sans"/>
              </a:rPr>
              <a:t>In this we have taken only the number of positive words in each responses</a:t>
            </a:r>
          </a:p>
          <a:p>
            <a:pPr marL="604532" lvl="1" indent="-302266" algn="l">
              <a:lnSpc>
                <a:spcPts val="3920"/>
              </a:lnSpc>
              <a:buFont typeface="Arial"/>
              <a:buChar char="•"/>
            </a:pPr>
            <a:r>
              <a:rPr lang="en-US" sz="2800" dirty="0">
                <a:solidFill>
                  <a:srgbClr val="000000"/>
                </a:solidFill>
                <a:latin typeface="Canva Sans"/>
                <a:ea typeface="Canva Sans"/>
                <a:cs typeface="Canva Sans"/>
                <a:sym typeface="Canva Sans"/>
              </a:rPr>
              <a:t>The second graph show the number of positive words in each responses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3148642" y="933450"/>
            <a:ext cx="15482329" cy="887095"/>
          </a:xfrm>
          <a:prstGeom prst="rect">
            <a:avLst/>
          </a:prstGeom>
        </p:spPr>
        <p:txBody>
          <a:bodyPr lIns="0" tIns="0" rIns="0" bIns="0" rtlCol="0" anchor="t">
            <a:spAutoFit/>
          </a:bodyPr>
          <a:lstStyle/>
          <a:p>
            <a:pPr algn="ctr">
              <a:lnSpc>
                <a:spcPts val="7279"/>
              </a:lnSpc>
              <a:spcBef>
                <a:spcPct val="0"/>
              </a:spcBef>
            </a:pPr>
            <a:r>
              <a:rPr lang="en-US" sz="5199" b="1" u="sng">
                <a:solidFill>
                  <a:srgbClr val="000000"/>
                </a:solidFill>
                <a:latin typeface="Canva Sans Bold"/>
                <a:ea typeface="Canva Sans Bold"/>
                <a:cs typeface="Canva Sans Bold"/>
                <a:sym typeface="Canva Sans Bold"/>
              </a:rPr>
              <a:t>DATASET-2 DIAC-WOZ                                                         </a:t>
            </a:r>
          </a:p>
        </p:txBody>
      </p:sp>
      <p:sp>
        <p:nvSpPr>
          <p:cNvPr id="3" name="TextBox 3"/>
          <p:cNvSpPr txBox="1"/>
          <p:nvPr/>
        </p:nvSpPr>
        <p:spPr>
          <a:xfrm>
            <a:off x="2452058" y="2804402"/>
            <a:ext cx="13926931" cy="4621046"/>
          </a:xfrm>
          <a:prstGeom prst="rect">
            <a:avLst/>
          </a:prstGeom>
        </p:spPr>
        <p:txBody>
          <a:bodyPr lIns="0" tIns="0" rIns="0" bIns="0" rtlCol="0" anchor="t">
            <a:spAutoFit/>
          </a:bodyPr>
          <a:lstStyle/>
          <a:p>
            <a:pPr algn="l">
              <a:lnSpc>
                <a:spcPts val="3645"/>
              </a:lnSpc>
              <a:spcBef>
                <a:spcPct val="0"/>
              </a:spcBef>
            </a:pPr>
            <a:r>
              <a:rPr lang="en-US" sz="2604">
                <a:solidFill>
                  <a:srgbClr val="000000"/>
                </a:solidFill>
                <a:latin typeface="Canva Sans"/>
                <a:ea typeface="Canva Sans"/>
                <a:cs typeface="Canva Sans"/>
                <a:sym typeface="Canva Sans"/>
              </a:rPr>
              <a:t>This database is part of a larger corpus, the Distress Analysis Interview Corpus (DAIC) (Gratch et al.,2014), that contains clinical interviews designed to support the diagnosis of psychological distress conditions such as anxiety, depression, and post-traumatic stress disorder. These interviews were collected as part of a larger effort to create a computer agent that interviews people and identifies verbal and nonverbal indicators of mental illness (DeVault et al., 2014). Data collected include audio and video recordings and extensive questionnaire responses s; this part of the corpus includes the Wizard-of Oz interviews, conducted by an animated virtual interviewer called Ellie, controlled by a human interviewer in another room. Data has been transcribed and annotated for a variety of verbal and non verbal features.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4693123" y="4207329"/>
            <a:ext cx="9266334" cy="1767566"/>
          </a:xfrm>
          <a:prstGeom prst="rect">
            <a:avLst/>
          </a:prstGeom>
        </p:spPr>
        <p:txBody>
          <a:bodyPr lIns="0" tIns="0" rIns="0" bIns="0" rtlCol="0" anchor="t">
            <a:spAutoFit/>
          </a:bodyPr>
          <a:lstStyle/>
          <a:p>
            <a:pPr algn="ctr">
              <a:lnSpc>
                <a:spcPts val="7050"/>
              </a:lnSpc>
            </a:pPr>
            <a:r>
              <a:rPr lang="en-US" sz="5035" b="1">
                <a:solidFill>
                  <a:srgbClr val="000000"/>
                </a:solidFill>
                <a:latin typeface="Canva Sans Bold"/>
                <a:ea typeface="Canva Sans Bold"/>
                <a:cs typeface="Canva Sans Bold"/>
                <a:sym typeface="Canva Sans Bold"/>
              </a:rPr>
              <a:t>AROUSAL AND VALANCE</a:t>
            </a:r>
          </a:p>
          <a:p>
            <a:pPr algn="ctr">
              <a:lnSpc>
                <a:spcPts val="7050"/>
              </a:lnSpc>
              <a:spcBef>
                <a:spcPct val="0"/>
              </a:spcBef>
            </a:pPr>
            <a:r>
              <a:rPr lang="en-US" sz="5035" b="1">
                <a:solidFill>
                  <a:srgbClr val="000000"/>
                </a:solidFill>
                <a:latin typeface="Canva Sans Bold"/>
                <a:ea typeface="Canva Sans Bold"/>
                <a:cs typeface="Canva Sans Bold"/>
                <a:sym typeface="Canva Sans Bold"/>
              </a:rPr>
              <a:t>FOR DATASET 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028700" y="2464234"/>
            <a:ext cx="9661633" cy="4106194"/>
          </a:xfrm>
          <a:custGeom>
            <a:avLst/>
            <a:gdLst/>
            <a:ahLst/>
            <a:cxnLst/>
            <a:rect l="l" t="t" r="r" b="b"/>
            <a:pathLst>
              <a:path w="9661633" h="4106194">
                <a:moveTo>
                  <a:pt x="0" y="0"/>
                </a:moveTo>
                <a:lnTo>
                  <a:pt x="9661633" y="0"/>
                </a:lnTo>
                <a:lnTo>
                  <a:pt x="9661633" y="4106194"/>
                </a:lnTo>
                <a:lnTo>
                  <a:pt x="0" y="4106194"/>
                </a:lnTo>
                <a:lnTo>
                  <a:pt x="0" y="0"/>
                </a:lnTo>
                <a:close/>
              </a:path>
            </a:pathLst>
          </a:custGeom>
          <a:blipFill>
            <a:blip r:embed="rId2"/>
            <a:stretch>
              <a:fillRect/>
            </a:stretch>
          </a:blipFill>
        </p:spPr>
        <p:txBody>
          <a:bodyPr/>
          <a:lstStyle/>
          <a:p>
            <a:endParaRPr lang="en-IN"/>
          </a:p>
        </p:txBody>
      </p:sp>
      <p:sp>
        <p:nvSpPr>
          <p:cNvPr id="3" name="Freeform 3"/>
          <p:cNvSpPr/>
          <p:nvPr/>
        </p:nvSpPr>
        <p:spPr>
          <a:xfrm>
            <a:off x="11406989" y="2484792"/>
            <a:ext cx="6322067" cy="4085636"/>
          </a:xfrm>
          <a:custGeom>
            <a:avLst/>
            <a:gdLst/>
            <a:ahLst/>
            <a:cxnLst/>
            <a:rect l="l" t="t" r="r" b="b"/>
            <a:pathLst>
              <a:path w="6322067" h="4085636">
                <a:moveTo>
                  <a:pt x="0" y="0"/>
                </a:moveTo>
                <a:lnTo>
                  <a:pt x="6322067" y="0"/>
                </a:lnTo>
                <a:lnTo>
                  <a:pt x="6322067" y="4085636"/>
                </a:lnTo>
                <a:lnTo>
                  <a:pt x="0" y="408563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48226" y="514351"/>
            <a:ext cx="8191548"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AROUSAL AND VALANCE SCORE FOR ALL SENTENCE</a:t>
            </a:r>
          </a:p>
        </p:txBody>
      </p:sp>
      <p:sp>
        <p:nvSpPr>
          <p:cNvPr id="5" name="TextBox 5"/>
          <p:cNvSpPr txBox="1"/>
          <p:nvPr/>
        </p:nvSpPr>
        <p:spPr>
          <a:xfrm>
            <a:off x="1028700" y="7418153"/>
            <a:ext cx="17259300" cy="1967229"/>
          </a:xfrm>
          <a:prstGeom prst="rect">
            <a:avLst/>
          </a:prstGeom>
        </p:spPr>
        <p:txBody>
          <a:bodyPr lIns="0" tIns="0" rIns="0" bIns="0" rtlCol="0" anchor="t">
            <a:spAutoFit/>
          </a:bodyPr>
          <a:lstStyle/>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We used the NRC VAD lexicon, which provides predefined valence (positivity) and arousal (energy level) scores. We compared these scores to classify emotional states ranging from calm to excited or subdued.</a:t>
            </a:r>
          </a:p>
          <a:p>
            <a:pPr marL="604532" lvl="1" indent="-302266" algn="l">
              <a:lnSpc>
                <a:spcPts val="3920"/>
              </a:lnSpc>
              <a:buFont typeface="Arial"/>
              <a:buChar char="•"/>
            </a:pPr>
            <a:r>
              <a:rPr lang="en-US" sz="2800">
                <a:solidFill>
                  <a:srgbClr val="000000"/>
                </a:solidFill>
                <a:latin typeface="Canva Sans"/>
                <a:ea typeface="Canva Sans"/>
                <a:cs typeface="Canva Sans"/>
                <a:sym typeface="Canva Sans"/>
              </a:rPr>
              <a:t>Here we have Plotted valance and aurosal score for all  Sentences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4211552" y="1607744"/>
            <a:ext cx="9028222" cy="5778062"/>
          </a:xfrm>
          <a:custGeom>
            <a:avLst/>
            <a:gdLst/>
            <a:ahLst/>
            <a:cxnLst/>
            <a:rect l="l" t="t" r="r" b="b"/>
            <a:pathLst>
              <a:path w="9028222" h="5778062">
                <a:moveTo>
                  <a:pt x="0" y="0"/>
                </a:moveTo>
                <a:lnTo>
                  <a:pt x="9028222" y="0"/>
                </a:lnTo>
                <a:lnTo>
                  <a:pt x="9028222" y="5778062"/>
                </a:lnTo>
                <a:lnTo>
                  <a:pt x="0" y="577806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474123" y="514351"/>
            <a:ext cx="8191548"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AVG AROUSAL AND VALANCE SCORE</a:t>
            </a:r>
          </a:p>
        </p:txBody>
      </p:sp>
      <p:sp>
        <p:nvSpPr>
          <p:cNvPr id="4" name="TextBox 4"/>
          <p:cNvSpPr txBox="1"/>
          <p:nvPr/>
        </p:nvSpPr>
        <p:spPr>
          <a:xfrm>
            <a:off x="1198804" y="7577016"/>
            <a:ext cx="16706461" cy="1189353"/>
          </a:xfrm>
          <a:prstGeom prst="rect">
            <a:avLst/>
          </a:prstGeom>
        </p:spPr>
        <p:txBody>
          <a:bodyPr lIns="0" tIns="0" rIns="0" bIns="0" rtlCol="0" anchor="t">
            <a:spAutoFit/>
          </a:bodyPr>
          <a:lstStyle/>
          <a:p>
            <a:pPr marL="496585" lvl="1" indent="-248293" algn="l">
              <a:lnSpc>
                <a:spcPts val="3220"/>
              </a:lnSpc>
              <a:buFont typeface="Arial"/>
              <a:buChar char="•"/>
            </a:pPr>
            <a:r>
              <a:rPr lang="en-US" sz="2300">
                <a:solidFill>
                  <a:srgbClr val="000000"/>
                </a:solidFill>
                <a:latin typeface="Canva Sans"/>
                <a:ea typeface="Canva Sans"/>
                <a:cs typeface="Canva Sans"/>
                <a:sym typeface="Canva Sans"/>
              </a:rPr>
              <a:t>In this graph we have taken the Average valance and Average Aurosal </a:t>
            </a:r>
          </a:p>
          <a:p>
            <a:pPr marL="496585" lvl="1" indent="-248293" algn="just">
              <a:lnSpc>
                <a:spcPts val="3220"/>
              </a:lnSpc>
              <a:buFont typeface="Arial"/>
              <a:buChar char="•"/>
            </a:pPr>
            <a:r>
              <a:rPr lang="en-US" sz="2300">
                <a:solidFill>
                  <a:srgbClr val="000000"/>
                </a:solidFill>
                <a:latin typeface="Canva Sans"/>
                <a:ea typeface="Canva Sans"/>
                <a:cs typeface="Canva Sans"/>
                <a:sym typeface="Canva Sans"/>
              </a:rPr>
              <a:t>There are 15 Transcripts for each Participant So we have taken the Average by dividing it with by15 we got the Average Valance and Average Aurosal plot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4377299" y="2310691"/>
            <a:ext cx="10027643" cy="2832809"/>
          </a:xfrm>
          <a:custGeom>
            <a:avLst/>
            <a:gdLst/>
            <a:ahLst/>
            <a:cxnLst/>
            <a:rect l="l" t="t" r="r" b="b"/>
            <a:pathLst>
              <a:path w="10027643" h="2832809">
                <a:moveTo>
                  <a:pt x="0" y="0"/>
                </a:moveTo>
                <a:lnTo>
                  <a:pt x="10027643" y="0"/>
                </a:lnTo>
                <a:lnTo>
                  <a:pt x="10027643" y="2832809"/>
                </a:lnTo>
                <a:lnTo>
                  <a:pt x="0" y="2832809"/>
                </a:lnTo>
                <a:lnTo>
                  <a:pt x="0" y="0"/>
                </a:lnTo>
                <a:close/>
              </a:path>
            </a:pathLst>
          </a:custGeom>
          <a:blipFill>
            <a:blip r:embed="rId2"/>
            <a:stretch>
              <a:fillRect/>
            </a:stretch>
          </a:blipFill>
        </p:spPr>
        <p:txBody>
          <a:bodyPr/>
          <a:lstStyle/>
          <a:p>
            <a:endParaRPr lang="en-IN"/>
          </a:p>
        </p:txBody>
      </p:sp>
      <p:sp>
        <p:nvSpPr>
          <p:cNvPr id="3" name="Freeform 3"/>
          <p:cNvSpPr/>
          <p:nvPr/>
        </p:nvSpPr>
        <p:spPr>
          <a:xfrm>
            <a:off x="4377299" y="5565620"/>
            <a:ext cx="10027643" cy="2832809"/>
          </a:xfrm>
          <a:custGeom>
            <a:avLst/>
            <a:gdLst/>
            <a:ahLst/>
            <a:cxnLst/>
            <a:rect l="l" t="t" r="r" b="b"/>
            <a:pathLst>
              <a:path w="10027643" h="2832809">
                <a:moveTo>
                  <a:pt x="0" y="0"/>
                </a:moveTo>
                <a:lnTo>
                  <a:pt x="10027643" y="0"/>
                </a:lnTo>
                <a:lnTo>
                  <a:pt x="10027643" y="2832809"/>
                </a:lnTo>
                <a:lnTo>
                  <a:pt x="0" y="283280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48226" y="514351"/>
            <a:ext cx="8191548"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NORMALISED AROUSAL AND VALANCE SCORE FOR ALL SENTENCE </a:t>
            </a:r>
          </a:p>
        </p:txBody>
      </p:sp>
      <p:sp>
        <p:nvSpPr>
          <p:cNvPr id="5" name="TextBox 5"/>
          <p:cNvSpPr txBox="1"/>
          <p:nvPr/>
        </p:nvSpPr>
        <p:spPr>
          <a:xfrm>
            <a:off x="2239422" y="8519675"/>
            <a:ext cx="15908608" cy="1115980"/>
          </a:xfrm>
          <a:prstGeom prst="rect">
            <a:avLst/>
          </a:prstGeom>
        </p:spPr>
        <p:txBody>
          <a:bodyPr lIns="0" tIns="0" rIns="0" bIns="0" rtlCol="0" anchor="t">
            <a:spAutoFit/>
          </a:bodyPr>
          <a:lstStyle/>
          <a:p>
            <a:pPr marL="460576" lvl="1" indent="-230288" algn="l">
              <a:lnSpc>
                <a:spcPts val="2986"/>
              </a:lnSpc>
              <a:buFont typeface="Arial"/>
              <a:buChar char="•"/>
            </a:pPr>
            <a:r>
              <a:rPr lang="en-US" sz="2133">
                <a:solidFill>
                  <a:srgbClr val="000000"/>
                </a:solidFill>
                <a:latin typeface="Canva Sans"/>
                <a:ea typeface="Canva Sans"/>
                <a:cs typeface="Canva Sans"/>
                <a:sym typeface="Canva Sans"/>
              </a:rPr>
              <a:t>In this graphs we have Normalised the  Valance and  Aurosal Score </a:t>
            </a:r>
          </a:p>
          <a:p>
            <a:pPr marL="460576" lvl="1" indent="-230288" algn="just">
              <a:lnSpc>
                <a:spcPts val="2986"/>
              </a:lnSpc>
              <a:buFont typeface="Arial"/>
              <a:buChar char="•"/>
            </a:pPr>
            <a:r>
              <a:rPr lang="en-US" sz="2133">
                <a:solidFill>
                  <a:srgbClr val="000000"/>
                </a:solidFill>
                <a:latin typeface="Canva Sans"/>
                <a:ea typeface="Canva Sans"/>
                <a:cs typeface="Canva Sans"/>
                <a:sym typeface="Canva Sans"/>
              </a:rPr>
              <a:t>Normalised Valance and Aurosal are taken by the  Sum of Scores and dividing it with total word count for all Sentneces</a:t>
            </a:r>
          </a:p>
          <a:p>
            <a:pPr marL="460576" lvl="1" indent="-230288" algn="just">
              <a:lnSpc>
                <a:spcPts val="2986"/>
              </a:lnSpc>
              <a:buFont typeface="Arial"/>
              <a:buChar char="•"/>
            </a:pPr>
            <a:r>
              <a:rPr lang="en-US" sz="2133">
                <a:solidFill>
                  <a:srgbClr val="000000"/>
                </a:solidFill>
                <a:latin typeface="Canva Sans"/>
                <a:ea typeface="Canva Sans"/>
                <a:cs typeface="Canva Sans"/>
                <a:sym typeface="Canva Sans"/>
              </a:rPr>
              <a:t>We have plotted Four graphs and thier Combinations both Kde and Scatter Plots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3740491" y="1950894"/>
            <a:ext cx="11301259" cy="3192606"/>
          </a:xfrm>
          <a:custGeom>
            <a:avLst/>
            <a:gdLst/>
            <a:ahLst/>
            <a:cxnLst/>
            <a:rect l="l" t="t" r="r" b="b"/>
            <a:pathLst>
              <a:path w="11301259" h="3192606">
                <a:moveTo>
                  <a:pt x="0" y="0"/>
                </a:moveTo>
                <a:lnTo>
                  <a:pt x="11301259" y="0"/>
                </a:lnTo>
                <a:lnTo>
                  <a:pt x="11301259" y="3192606"/>
                </a:lnTo>
                <a:lnTo>
                  <a:pt x="0" y="3192606"/>
                </a:lnTo>
                <a:lnTo>
                  <a:pt x="0" y="0"/>
                </a:lnTo>
                <a:close/>
              </a:path>
            </a:pathLst>
          </a:custGeom>
          <a:blipFill>
            <a:blip r:embed="rId2"/>
            <a:stretch>
              <a:fillRect/>
            </a:stretch>
          </a:blipFill>
        </p:spPr>
        <p:txBody>
          <a:bodyPr/>
          <a:lstStyle/>
          <a:p>
            <a:endParaRPr lang="en-IN"/>
          </a:p>
        </p:txBody>
      </p:sp>
      <p:sp>
        <p:nvSpPr>
          <p:cNvPr id="3" name="Freeform 3"/>
          <p:cNvSpPr/>
          <p:nvPr/>
        </p:nvSpPr>
        <p:spPr>
          <a:xfrm>
            <a:off x="3740491" y="6327497"/>
            <a:ext cx="11301259" cy="3192606"/>
          </a:xfrm>
          <a:custGeom>
            <a:avLst/>
            <a:gdLst/>
            <a:ahLst/>
            <a:cxnLst/>
            <a:rect l="l" t="t" r="r" b="b"/>
            <a:pathLst>
              <a:path w="11301259" h="3192606">
                <a:moveTo>
                  <a:pt x="0" y="0"/>
                </a:moveTo>
                <a:lnTo>
                  <a:pt x="11301259" y="0"/>
                </a:lnTo>
                <a:lnTo>
                  <a:pt x="11301259" y="3192605"/>
                </a:lnTo>
                <a:lnTo>
                  <a:pt x="0" y="3192605"/>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48226" y="514351"/>
            <a:ext cx="8191548"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NORMALISED AROUSAL AND VALANCE SCORE FOR ALL SENTENCE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3497776" y="2180568"/>
            <a:ext cx="11301259" cy="5622376"/>
          </a:xfrm>
          <a:custGeom>
            <a:avLst/>
            <a:gdLst/>
            <a:ahLst/>
            <a:cxnLst/>
            <a:rect l="l" t="t" r="r" b="b"/>
            <a:pathLst>
              <a:path w="11301259" h="5622376">
                <a:moveTo>
                  <a:pt x="0" y="0"/>
                </a:moveTo>
                <a:lnTo>
                  <a:pt x="11301259" y="0"/>
                </a:lnTo>
                <a:lnTo>
                  <a:pt x="11301259" y="5622376"/>
                </a:lnTo>
                <a:lnTo>
                  <a:pt x="0" y="562237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095905" y="537759"/>
            <a:ext cx="14096189" cy="1041888"/>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NORMALISED AROUSAL AND VALANCE COUNT FOR ALL SENTENCE </a:t>
            </a:r>
          </a:p>
          <a:p>
            <a:pPr algn="ctr">
              <a:lnSpc>
                <a:spcPts val="4200"/>
              </a:lnSpc>
              <a:spcBef>
                <a:spcPct val="0"/>
              </a:spcBef>
            </a:pPr>
            <a:r>
              <a:rPr lang="en-US" sz="3000" b="1" dirty="0">
                <a:solidFill>
                  <a:srgbClr val="000000"/>
                </a:solidFill>
                <a:latin typeface="Canva Sans Bold"/>
                <a:ea typeface="Canva Sans Bold"/>
                <a:cs typeface="Canva Sans Bold"/>
                <a:sym typeface="Canva Sans Bold"/>
              </a:rPr>
              <a:t>BEST THRESHOLD 0.41</a:t>
            </a:r>
          </a:p>
        </p:txBody>
      </p:sp>
      <p:sp>
        <p:nvSpPr>
          <p:cNvPr id="4" name="TextBox 4"/>
          <p:cNvSpPr txBox="1"/>
          <p:nvPr/>
        </p:nvSpPr>
        <p:spPr>
          <a:xfrm>
            <a:off x="1297925" y="7962898"/>
            <a:ext cx="16573413" cy="1741900"/>
          </a:xfrm>
          <a:prstGeom prst="rect">
            <a:avLst/>
          </a:prstGeom>
        </p:spPr>
        <p:txBody>
          <a:bodyPr lIns="0" tIns="0" rIns="0" bIns="0" rtlCol="0" anchor="t">
            <a:spAutoFit/>
          </a:bodyPr>
          <a:lstStyle/>
          <a:p>
            <a:pPr marL="536231" lvl="1" indent="-268116" algn="just">
              <a:lnSpc>
                <a:spcPts val="3477"/>
              </a:lnSpc>
              <a:buFont typeface="Arial"/>
              <a:buChar char="•"/>
            </a:pPr>
            <a:r>
              <a:rPr lang="en-US" sz="2483">
                <a:solidFill>
                  <a:srgbClr val="000000"/>
                </a:solidFill>
                <a:latin typeface="Canva Sans"/>
                <a:ea typeface="Canva Sans"/>
                <a:cs typeface="Canva Sans"/>
                <a:sym typeface="Canva Sans"/>
              </a:rPr>
              <a:t>In this graph we have taken  a Threshold value between 0 and 1 </a:t>
            </a:r>
          </a:p>
          <a:p>
            <a:pPr marL="536231" lvl="1" indent="-268116" algn="just">
              <a:lnSpc>
                <a:spcPts val="3477"/>
              </a:lnSpc>
              <a:buFont typeface="Arial"/>
              <a:buChar char="•"/>
            </a:pPr>
            <a:r>
              <a:rPr lang="en-US" sz="2483">
                <a:solidFill>
                  <a:srgbClr val="000000"/>
                </a:solidFill>
                <a:latin typeface="Canva Sans"/>
                <a:ea typeface="Canva Sans"/>
                <a:cs typeface="Canva Sans"/>
                <a:sym typeface="Canva Sans"/>
              </a:rPr>
              <a:t>we have set a threshold and Normalised and Using EER method We have calculated the Thresholds and Compared Which threshlold has the Best EER </a:t>
            </a:r>
          </a:p>
          <a:p>
            <a:pPr marL="536231" lvl="1" indent="-268116" algn="just">
              <a:lnSpc>
                <a:spcPts val="3477"/>
              </a:lnSpc>
              <a:buFont typeface="Arial"/>
              <a:buChar char="•"/>
            </a:pPr>
            <a:r>
              <a:rPr lang="en-US" sz="2483">
                <a:solidFill>
                  <a:srgbClr val="000000"/>
                </a:solidFill>
                <a:latin typeface="Canva Sans"/>
                <a:ea typeface="Canva Sans"/>
                <a:cs typeface="Canva Sans"/>
                <a:sym typeface="Canva Sans"/>
              </a:rPr>
              <a:t>0.41 is the threshold we have taken it has the best EER Among other thresholds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8094762" y="4787789"/>
            <a:ext cx="2098477"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DATASET-2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570469" y="2085275"/>
            <a:ext cx="8338735" cy="5399331"/>
          </a:xfrm>
          <a:custGeom>
            <a:avLst/>
            <a:gdLst/>
            <a:ahLst/>
            <a:cxnLst/>
            <a:rect l="l" t="t" r="r" b="b"/>
            <a:pathLst>
              <a:path w="8338735" h="5399331">
                <a:moveTo>
                  <a:pt x="0" y="0"/>
                </a:moveTo>
                <a:lnTo>
                  <a:pt x="8338735" y="0"/>
                </a:lnTo>
                <a:lnTo>
                  <a:pt x="8338735" y="5399331"/>
                </a:lnTo>
                <a:lnTo>
                  <a:pt x="0" y="5399331"/>
                </a:lnTo>
                <a:lnTo>
                  <a:pt x="0" y="0"/>
                </a:lnTo>
                <a:close/>
              </a:path>
            </a:pathLst>
          </a:custGeom>
          <a:blipFill>
            <a:blip r:embed="rId2"/>
            <a:stretch>
              <a:fillRect/>
            </a:stretch>
          </a:blipFill>
        </p:spPr>
        <p:txBody>
          <a:bodyPr/>
          <a:lstStyle/>
          <a:p>
            <a:endParaRPr lang="en-IN"/>
          </a:p>
        </p:txBody>
      </p:sp>
      <p:sp>
        <p:nvSpPr>
          <p:cNvPr id="3" name="Freeform 3"/>
          <p:cNvSpPr/>
          <p:nvPr/>
        </p:nvSpPr>
        <p:spPr>
          <a:xfrm>
            <a:off x="9502643" y="2125773"/>
            <a:ext cx="8088724" cy="5318336"/>
          </a:xfrm>
          <a:custGeom>
            <a:avLst/>
            <a:gdLst/>
            <a:ahLst/>
            <a:cxnLst/>
            <a:rect l="l" t="t" r="r" b="b"/>
            <a:pathLst>
              <a:path w="8088724" h="5318336">
                <a:moveTo>
                  <a:pt x="0" y="0"/>
                </a:moveTo>
                <a:lnTo>
                  <a:pt x="8088725" y="0"/>
                </a:lnTo>
                <a:lnTo>
                  <a:pt x="8088725" y="5318336"/>
                </a:lnTo>
                <a:lnTo>
                  <a:pt x="0" y="531833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56425" y="742951"/>
            <a:ext cx="8057555" cy="537844"/>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Canva Sans Bold"/>
                <a:ea typeface="Canva Sans Bold"/>
                <a:cs typeface="Canva Sans Bold"/>
                <a:sym typeface="Canva Sans Bold"/>
              </a:rPr>
              <a:t>VALANCE SCORE FOR EACH RESPONSES</a:t>
            </a:r>
          </a:p>
        </p:txBody>
      </p:sp>
      <p:sp>
        <p:nvSpPr>
          <p:cNvPr id="5" name="TextBox 5"/>
          <p:cNvSpPr txBox="1"/>
          <p:nvPr/>
        </p:nvSpPr>
        <p:spPr>
          <a:xfrm>
            <a:off x="1909023" y="7752710"/>
            <a:ext cx="13752360"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In this we have taken valence score for each response of participant</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The second graph show the normalized that is by taking the sum of valence score of each participant and dividing it by number of responses by that participant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723740" y="1892218"/>
            <a:ext cx="8005811" cy="5263821"/>
          </a:xfrm>
          <a:custGeom>
            <a:avLst/>
            <a:gdLst/>
            <a:ahLst/>
            <a:cxnLst/>
            <a:rect l="l" t="t" r="r" b="b"/>
            <a:pathLst>
              <a:path w="8005811" h="5263821">
                <a:moveTo>
                  <a:pt x="0" y="0"/>
                </a:moveTo>
                <a:lnTo>
                  <a:pt x="8005811" y="0"/>
                </a:lnTo>
                <a:lnTo>
                  <a:pt x="8005811" y="5263821"/>
                </a:lnTo>
                <a:lnTo>
                  <a:pt x="0" y="5263821"/>
                </a:lnTo>
                <a:lnTo>
                  <a:pt x="0" y="0"/>
                </a:lnTo>
                <a:close/>
              </a:path>
            </a:pathLst>
          </a:custGeom>
          <a:blipFill>
            <a:blip r:embed="rId2"/>
            <a:stretch>
              <a:fillRect/>
            </a:stretch>
          </a:blipFill>
        </p:spPr>
        <p:txBody>
          <a:bodyPr/>
          <a:lstStyle/>
          <a:p>
            <a:endParaRPr lang="en-IN"/>
          </a:p>
        </p:txBody>
      </p:sp>
      <p:sp>
        <p:nvSpPr>
          <p:cNvPr id="3" name="Freeform 3"/>
          <p:cNvSpPr/>
          <p:nvPr/>
        </p:nvSpPr>
        <p:spPr>
          <a:xfrm>
            <a:off x="9432664" y="1842597"/>
            <a:ext cx="8235029" cy="5363062"/>
          </a:xfrm>
          <a:custGeom>
            <a:avLst/>
            <a:gdLst/>
            <a:ahLst/>
            <a:cxnLst/>
            <a:rect l="l" t="t" r="r" b="b"/>
            <a:pathLst>
              <a:path w="8235029" h="5363062">
                <a:moveTo>
                  <a:pt x="0" y="0"/>
                </a:moveTo>
                <a:lnTo>
                  <a:pt x="8235028" y="0"/>
                </a:lnTo>
                <a:lnTo>
                  <a:pt x="8235028" y="5363063"/>
                </a:lnTo>
                <a:lnTo>
                  <a:pt x="0" y="536306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359002" y="971550"/>
            <a:ext cx="8737997" cy="51434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AROUSAL SCORE FOR EACH RESPONSES</a:t>
            </a:r>
          </a:p>
        </p:txBody>
      </p:sp>
      <p:sp>
        <p:nvSpPr>
          <p:cNvPr id="5" name="TextBox 5"/>
          <p:cNvSpPr txBox="1"/>
          <p:nvPr/>
        </p:nvSpPr>
        <p:spPr>
          <a:xfrm>
            <a:off x="1028700" y="7647804"/>
            <a:ext cx="14870959" cy="1471929"/>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Canva Sans"/>
                <a:ea typeface="Canva Sans"/>
                <a:cs typeface="Canva Sans"/>
                <a:sym typeface="Canva Sans"/>
              </a:rPr>
              <a:t>In this we have taken arousal score for each response of participant</a:t>
            </a:r>
          </a:p>
          <a:p>
            <a:pPr algn="l">
              <a:lnSpc>
                <a:spcPts val="3920"/>
              </a:lnSpc>
              <a:spcBef>
                <a:spcPct val="0"/>
              </a:spcBef>
            </a:pPr>
            <a:r>
              <a:rPr lang="en-US" sz="2800">
                <a:solidFill>
                  <a:srgbClr val="000000"/>
                </a:solidFill>
                <a:latin typeface="Canva Sans"/>
                <a:ea typeface="Canva Sans"/>
                <a:cs typeface="Canva Sans"/>
                <a:sym typeface="Canva Sans"/>
              </a:rPr>
              <a:t>and second graph show the normalized that is by taking the sum of arousal score of each participant and dividing it by number of responses by that participant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903796" y="1737132"/>
            <a:ext cx="6215073" cy="8314479"/>
          </a:xfrm>
          <a:custGeom>
            <a:avLst/>
            <a:gdLst/>
            <a:ahLst/>
            <a:cxnLst/>
            <a:rect l="l" t="t" r="r" b="b"/>
            <a:pathLst>
              <a:path w="6215073" h="8314479">
                <a:moveTo>
                  <a:pt x="0" y="0"/>
                </a:moveTo>
                <a:lnTo>
                  <a:pt x="6215072" y="0"/>
                </a:lnTo>
                <a:lnTo>
                  <a:pt x="6215072" y="8314478"/>
                </a:lnTo>
                <a:lnTo>
                  <a:pt x="0" y="831447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403205" y="476251"/>
            <a:ext cx="11481590"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VALENCE AND AROUSAL COUNT FOR EACH RESPONSE AT  THRESHOLD=0.46(EER)</a:t>
            </a:r>
          </a:p>
        </p:txBody>
      </p:sp>
      <p:sp>
        <p:nvSpPr>
          <p:cNvPr id="4" name="TextBox 4"/>
          <p:cNvSpPr txBox="1"/>
          <p:nvPr/>
        </p:nvSpPr>
        <p:spPr>
          <a:xfrm>
            <a:off x="9144000" y="3633748"/>
            <a:ext cx="8115300" cy="4473622"/>
          </a:xfrm>
          <a:prstGeom prst="rect">
            <a:avLst/>
          </a:prstGeom>
        </p:spPr>
        <p:txBody>
          <a:bodyPr lIns="0" tIns="0" rIns="0" bIns="0" rtlCol="0" anchor="t">
            <a:spAutoFit/>
          </a:bodyPr>
          <a:lstStyle/>
          <a:p>
            <a:pPr algn="l">
              <a:lnSpc>
                <a:spcPts val="3955"/>
              </a:lnSpc>
              <a:spcBef>
                <a:spcPct val="0"/>
              </a:spcBef>
            </a:pPr>
            <a:r>
              <a:rPr lang="en-US" sz="2825">
                <a:solidFill>
                  <a:srgbClr val="000000"/>
                </a:solidFill>
                <a:latin typeface="Canva Sans"/>
                <a:ea typeface="Canva Sans"/>
                <a:cs typeface="Canva Sans"/>
                <a:sym typeface="Canva Sans"/>
              </a:rPr>
              <a:t>We performed the Equal Error Rate (EER) method and determined the optimal threshold to be 0.46. Using this threshold, we classified valence and arousal scores: values above 0.46 were labeled as high valence and high arousal, while values below 0.46 were labeled as low valence and low arousal. The following graph was then plotted for each participant's each response based on these classifications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0" y="933450"/>
            <a:ext cx="14709220" cy="887095"/>
          </a:xfrm>
          <a:prstGeom prst="rect">
            <a:avLst/>
          </a:prstGeom>
        </p:spPr>
        <p:txBody>
          <a:bodyPr lIns="0" tIns="0" rIns="0" bIns="0" rtlCol="0" anchor="t">
            <a:spAutoFit/>
          </a:bodyPr>
          <a:lstStyle/>
          <a:p>
            <a:pPr algn="ctr">
              <a:lnSpc>
                <a:spcPts val="7279"/>
              </a:lnSpc>
            </a:pPr>
            <a:r>
              <a:rPr lang="en-US" sz="5199" b="1" u="sng">
                <a:solidFill>
                  <a:srgbClr val="000000"/>
                </a:solidFill>
                <a:latin typeface="Canva Sans Bold"/>
                <a:ea typeface="Canva Sans Bold"/>
                <a:cs typeface="Canva Sans Bold"/>
                <a:sym typeface="Canva Sans Bold"/>
              </a:rPr>
              <a:t>DEPRESSION DETECTION FROM TEXT                            </a:t>
            </a:r>
          </a:p>
        </p:txBody>
      </p:sp>
      <p:sp>
        <p:nvSpPr>
          <p:cNvPr id="3" name="TextBox 3"/>
          <p:cNvSpPr txBox="1"/>
          <p:nvPr/>
        </p:nvSpPr>
        <p:spPr>
          <a:xfrm>
            <a:off x="745307" y="1734820"/>
            <a:ext cx="16224497" cy="15689808"/>
          </a:xfrm>
          <a:prstGeom prst="rect">
            <a:avLst/>
          </a:prstGeom>
        </p:spPr>
        <p:txBody>
          <a:bodyPr lIns="0" tIns="0" rIns="0" bIns="0" rtlCol="0" anchor="t">
            <a:spAutoFit/>
          </a:bodyPr>
          <a:lstStyle/>
          <a:p>
            <a:pPr algn="l">
              <a:lnSpc>
                <a:spcPts val="4077"/>
              </a:lnSpc>
            </a:pPr>
            <a:endParaRPr dirty="0"/>
          </a:p>
          <a:p>
            <a:pPr algn="l">
              <a:lnSpc>
                <a:spcPts val="4077"/>
              </a:lnSpc>
            </a:pPr>
            <a:r>
              <a:rPr lang="en-US" sz="2700" b="1" u="sng" spc="86" dirty="0">
                <a:solidFill>
                  <a:srgbClr val="000000"/>
                </a:solidFill>
                <a:latin typeface="Canva Sans Bold"/>
                <a:ea typeface="Canva Sans Bold"/>
                <a:cs typeface="Canva Sans Bold"/>
                <a:sym typeface="Canva Sans Bold"/>
              </a:rPr>
              <a:t>Hypothesis:</a:t>
            </a:r>
          </a:p>
          <a:p>
            <a:pPr algn="l">
              <a:lnSpc>
                <a:spcPts val="4077"/>
              </a:lnSpc>
            </a:pPr>
            <a:endParaRPr lang="en-US" sz="2700" b="1" u="sng" spc="86" dirty="0">
              <a:solidFill>
                <a:srgbClr val="000000"/>
              </a:solidFill>
              <a:latin typeface="Canva Sans Bold"/>
              <a:ea typeface="Canva Sans Bold"/>
              <a:cs typeface="Canva Sans Bold"/>
              <a:sym typeface="Canva Sans Bold"/>
            </a:endParaRPr>
          </a:p>
          <a:p>
            <a:pPr marL="582933" lvl="1" indent="-291467" algn="l">
              <a:lnSpc>
                <a:spcPts val="4077"/>
              </a:lnSpc>
              <a:buFont typeface="Arial"/>
              <a:buChar char="•"/>
            </a:pPr>
            <a:r>
              <a:rPr lang="en-US" sz="2700" spc="86" dirty="0">
                <a:solidFill>
                  <a:srgbClr val="000000"/>
                </a:solidFill>
                <a:latin typeface="Canva Sans"/>
                <a:ea typeface="Canva Sans"/>
                <a:cs typeface="Canva Sans"/>
                <a:sym typeface="Canva Sans"/>
              </a:rPr>
              <a:t> Non-depressed individuals use more positive words in their text responses, while depressed individuals tend to use more negative words. Therefore, analyzing sentiment scores and word counts can help distinguish between these two groups.</a:t>
            </a:r>
          </a:p>
          <a:p>
            <a:pPr marL="291466" lvl="1" algn="l">
              <a:lnSpc>
                <a:spcPts val="4077"/>
              </a:lnSpc>
            </a:pPr>
            <a:endParaRPr lang="en-US" sz="2700" spc="86" dirty="0">
              <a:solidFill>
                <a:srgbClr val="000000"/>
              </a:solidFill>
              <a:latin typeface="Canva Sans"/>
              <a:ea typeface="Canva Sans"/>
              <a:cs typeface="Canva Sans"/>
              <a:sym typeface="Canva Sans"/>
            </a:endParaRPr>
          </a:p>
          <a:p>
            <a:pPr marL="582933" lvl="1" indent="-291467" algn="l">
              <a:lnSpc>
                <a:spcPts val="4077"/>
              </a:lnSpc>
              <a:buFont typeface="Arial"/>
              <a:buChar char="•"/>
            </a:pPr>
            <a:r>
              <a:rPr lang="en-US" sz="2700" spc="86" dirty="0">
                <a:solidFill>
                  <a:srgbClr val="000000"/>
                </a:solidFill>
                <a:latin typeface="Canva Sans"/>
                <a:ea typeface="Canva Sans"/>
                <a:cs typeface="Canva Sans"/>
                <a:sym typeface="Canva Sans"/>
              </a:rPr>
              <a:t> Non-depressed individuals exhibit higher valence (positivity) and arousal scores (ranging from calm to excited), while depressed individuals exhibit lower scores (calm to subdued). These differences in emotional expression can help distinguish between the two groups.</a:t>
            </a:r>
          </a:p>
          <a:p>
            <a:pPr algn="l">
              <a:lnSpc>
                <a:spcPts val="4077"/>
              </a:lnSpc>
            </a:pPr>
            <a:endParaRPr lang="en-US" sz="2700" spc="86" dirty="0">
              <a:solidFill>
                <a:srgbClr val="000000"/>
              </a:solidFill>
              <a:latin typeface="Canva Sans"/>
              <a:ea typeface="Canva Sans"/>
              <a:cs typeface="Canva Sans"/>
              <a:sym typeface="Canva Sans"/>
            </a:endParaRPr>
          </a:p>
          <a:p>
            <a:pPr marL="582933" lvl="1" indent="-291467" algn="l">
              <a:lnSpc>
                <a:spcPts val="4077"/>
              </a:lnSpc>
              <a:buFont typeface="Arial"/>
              <a:buChar char="•"/>
            </a:pPr>
            <a:r>
              <a:rPr lang="en-US" sz="2700" spc="86" dirty="0">
                <a:solidFill>
                  <a:srgbClr val="000000"/>
                </a:solidFill>
                <a:latin typeface="Canva Sans"/>
                <a:ea typeface="Canva Sans"/>
                <a:cs typeface="Canva Sans"/>
                <a:sym typeface="Canva Sans"/>
              </a:rPr>
              <a:t> Using LLM models, sentiment scores capture emotional nuances better than traditional methods, enhancing the detection of depressive language patterns and distinguishing between depressed and non-depressed individuals.</a:t>
            </a:r>
          </a:p>
          <a:p>
            <a:pPr algn="l">
              <a:lnSpc>
                <a:spcPts val="4077"/>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marL="1165866" lvl="2" indent="-388622" algn="l">
              <a:lnSpc>
                <a:spcPts val="3780"/>
              </a:lnSpc>
              <a:buFont typeface="Arial"/>
              <a:buChar char="⚬"/>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algn="l">
              <a:lnSpc>
                <a:spcPts val="3780"/>
              </a:lnSpc>
            </a:pPr>
            <a:endParaRPr lang="en-US" sz="2700" spc="86" dirty="0">
              <a:solidFill>
                <a:srgbClr val="000000"/>
              </a:solidFill>
              <a:latin typeface="Canva Sans"/>
              <a:ea typeface="Canva Sans"/>
              <a:cs typeface="Canva Sans"/>
              <a:sym typeface="Canva Sans"/>
            </a:endParaRPr>
          </a:p>
          <a:p>
            <a:pPr marL="582933" lvl="1" indent="-291467" algn="l">
              <a:lnSpc>
                <a:spcPts val="3780"/>
              </a:lnSpc>
              <a:buFont typeface="Arial"/>
              <a:buChar char="•"/>
            </a:pPr>
            <a:r>
              <a:rPr lang="en-US" sz="2700" dirty="0">
                <a:solidFill>
                  <a:srgbClr val="000000"/>
                </a:solidFill>
                <a:latin typeface="Canva Sans"/>
                <a:ea typeface="Canva Sans"/>
                <a:cs typeface="Canva Sans"/>
                <a:sym typeface="Canva Sans"/>
              </a:rPr>
              <a:t>To assess emotional variability in text from audio, categorize words into HVHA and LVLA groups and analyze their frequency and context. Depressed individuals often show less variability in emotional expressions, with frequent low-arousal words suggesting reduced emotional range and possible depression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650367" y="1764157"/>
            <a:ext cx="8127165" cy="5292816"/>
          </a:xfrm>
          <a:custGeom>
            <a:avLst/>
            <a:gdLst/>
            <a:ahLst/>
            <a:cxnLst/>
            <a:rect l="l" t="t" r="r" b="b"/>
            <a:pathLst>
              <a:path w="8127165" h="5292816">
                <a:moveTo>
                  <a:pt x="0" y="0"/>
                </a:moveTo>
                <a:lnTo>
                  <a:pt x="8127166" y="0"/>
                </a:lnTo>
                <a:lnTo>
                  <a:pt x="8127166" y="5292816"/>
                </a:lnTo>
                <a:lnTo>
                  <a:pt x="0" y="5292816"/>
                </a:lnTo>
                <a:lnTo>
                  <a:pt x="0" y="0"/>
                </a:lnTo>
                <a:close/>
              </a:path>
            </a:pathLst>
          </a:custGeom>
          <a:blipFill>
            <a:blip r:embed="rId2"/>
            <a:stretch>
              <a:fillRect/>
            </a:stretch>
          </a:blipFill>
        </p:spPr>
        <p:txBody>
          <a:bodyPr/>
          <a:lstStyle/>
          <a:p>
            <a:endParaRPr lang="en-IN"/>
          </a:p>
        </p:txBody>
      </p:sp>
      <p:sp>
        <p:nvSpPr>
          <p:cNvPr id="3" name="Freeform 3"/>
          <p:cNvSpPr/>
          <p:nvPr/>
        </p:nvSpPr>
        <p:spPr>
          <a:xfrm>
            <a:off x="9517139" y="1764157"/>
            <a:ext cx="8191684" cy="5334834"/>
          </a:xfrm>
          <a:custGeom>
            <a:avLst/>
            <a:gdLst/>
            <a:ahLst/>
            <a:cxnLst/>
            <a:rect l="l" t="t" r="r" b="b"/>
            <a:pathLst>
              <a:path w="8191684" h="5334834">
                <a:moveTo>
                  <a:pt x="0" y="0"/>
                </a:moveTo>
                <a:lnTo>
                  <a:pt x="8191684" y="0"/>
                </a:lnTo>
                <a:lnTo>
                  <a:pt x="8191684" y="5334834"/>
                </a:lnTo>
                <a:lnTo>
                  <a:pt x="0" y="5334834"/>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515756" y="742951"/>
            <a:ext cx="6523554"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VALENCE SCORE FOR PARTCIPANT</a:t>
            </a:r>
          </a:p>
        </p:txBody>
      </p:sp>
      <p:sp>
        <p:nvSpPr>
          <p:cNvPr id="5" name="TextBox 5"/>
          <p:cNvSpPr txBox="1"/>
          <p:nvPr/>
        </p:nvSpPr>
        <p:spPr>
          <a:xfrm>
            <a:off x="1028700" y="7546666"/>
            <a:ext cx="15489539" cy="1471929"/>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Canva Sans"/>
                <a:ea typeface="Canva Sans"/>
                <a:cs typeface="Canva Sans"/>
                <a:sym typeface="Canva Sans"/>
              </a:rPr>
              <a:t>In this we have taken the valence score as participant level and the second graph give normalized valence score, that is by taking the valence score divided by the total word count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594604" y="1473419"/>
            <a:ext cx="8303572" cy="5407701"/>
          </a:xfrm>
          <a:custGeom>
            <a:avLst/>
            <a:gdLst/>
            <a:ahLst/>
            <a:cxnLst/>
            <a:rect l="l" t="t" r="r" b="b"/>
            <a:pathLst>
              <a:path w="8303572" h="5407701">
                <a:moveTo>
                  <a:pt x="0" y="0"/>
                </a:moveTo>
                <a:lnTo>
                  <a:pt x="8303572" y="0"/>
                </a:lnTo>
                <a:lnTo>
                  <a:pt x="8303572" y="5407701"/>
                </a:lnTo>
                <a:lnTo>
                  <a:pt x="0" y="5407701"/>
                </a:lnTo>
                <a:lnTo>
                  <a:pt x="0" y="0"/>
                </a:lnTo>
                <a:close/>
              </a:path>
            </a:pathLst>
          </a:custGeom>
          <a:blipFill>
            <a:blip r:embed="rId2"/>
            <a:stretch>
              <a:fillRect/>
            </a:stretch>
          </a:blipFill>
        </p:spPr>
        <p:txBody>
          <a:bodyPr/>
          <a:lstStyle/>
          <a:p>
            <a:endParaRPr lang="en-IN"/>
          </a:p>
        </p:txBody>
      </p:sp>
      <p:sp>
        <p:nvSpPr>
          <p:cNvPr id="3" name="Freeform 3"/>
          <p:cNvSpPr/>
          <p:nvPr/>
        </p:nvSpPr>
        <p:spPr>
          <a:xfrm>
            <a:off x="9358534" y="1473419"/>
            <a:ext cx="8303572" cy="5407701"/>
          </a:xfrm>
          <a:custGeom>
            <a:avLst/>
            <a:gdLst/>
            <a:ahLst/>
            <a:cxnLst/>
            <a:rect l="l" t="t" r="r" b="b"/>
            <a:pathLst>
              <a:path w="8303572" h="5407701">
                <a:moveTo>
                  <a:pt x="0" y="0"/>
                </a:moveTo>
                <a:lnTo>
                  <a:pt x="8303572" y="0"/>
                </a:lnTo>
                <a:lnTo>
                  <a:pt x="8303572" y="5407701"/>
                </a:lnTo>
                <a:lnTo>
                  <a:pt x="0" y="540770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4746390" y="514351"/>
            <a:ext cx="8388446"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AROUSAL SCORE FOR PARCIPANT</a:t>
            </a:r>
          </a:p>
        </p:txBody>
      </p:sp>
      <p:sp>
        <p:nvSpPr>
          <p:cNvPr id="5" name="TextBox 5"/>
          <p:cNvSpPr txBox="1"/>
          <p:nvPr/>
        </p:nvSpPr>
        <p:spPr>
          <a:xfrm>
            <a:off x="1028700" y="7271645"/>
            <a:ext cx="14846834" cy="1471929"/>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Canva Sans"/>
                <a:ea typeface="Canva Sans"/>
                <a:cs typeface="Canva Sans"/>
                <a:sym typeface="Canva Sans"/>
              </a:rPr>
              <a:t>In this we have taken the arousal score as participant level and the second graph give normalized arousal score, that is by taking the arousal score divided by the total word count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414695" y="1650963"/>
            <a:ext cx="5688300" cy="7607337"/>
          </a:xfrm>
          <a:custGeom>
            <a:avLst/>
            <a:gdLst/>
            <a:ahLst/>
            <a:cxnLst/>
            <a:rect l="l" t="t" r="r" b="b"/>
            <a:pathLst>
              <a:path w="5688300" h="7607337">
                <a:moveTo>
                  <a:pt x="0" y="0"/>
                </a:moveTo>
                <a:lnTo>
                  <a:pt x="5688300" y="0"/>
                </a:lnTo>
                <a:lnTo>
                  <a:pt x="5688300" y="7607337"/>
                </a:lnTo>
                <a:lnTo>
                  <a:pt x="0" y="760733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803982" y="476251"/>
            <a:ext cx="10894943"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VALENCE AND AROUSAL COUNT FOR PARTCIPANT AT A THRESHOLD=0.46(EER)</a:t>
            </a:r>
          </a:p>
        </p:txBody>
      </p:sp>
      <p:sp>
        <p:nvSpPr>
          <p:cNvPr id="4" name="TextBox 4"/>
          <p:cNvSpPr txBox="1"/>
          <p:nvPr/>
        </p:nvSpPr>
        <p:spPr>
          <a:xfrm>
            <a:off x="8709756" y="3194008"/>
            <a:ext cx="8115300" cy="4473622"/>
          </a:xfrm>
          <a:prstGeom prst="rect">
            <a:avLst/>
          </a:prstGeom>
        </p:spPr>
        <p:txBody>
          <a:bodyPr lIns="0" tIns="0" rIns="0" bIns="0" rtlCol="0" anchor="t">
            <a:spAutoFit/>
          </a:bodyPr>
          <a:lstStyle/>
          <a:p>
            <a:pPr algn="l">
              <a:lnSpc>
                <a:spcPts val="3955"/>
              </a:lnSpc>
              <a:spcBef>
                <a:spcPct val="0"/>
              </a:spcBef>
            </a:pPr>
            <a:r>
              <a:rPr lang="en-US" sz="2825">
                <a:solidFill>
                  <a:srgbClr val="000000"/>
                </a:solidFill>
                <a:latin typeface="Canva Sans"/>
                <a:ea typeface="Canva Sans"/>
                <a:cs typeface="Canva Sans"/>
                <a:sym typeface="Canva Sans"/>
              </a:rPr>
              <a:t>We performed the Equal Error Rate (EER) method and determined the optimal threshold to be 0.46. Using this threshold, we classified valence and arousal scores: values above 0.46 were labeled as high valence and high arousal, while values below 0.46 were labeled as low valence and low arousal. The following graph was then plotted for each participant's based on these classifications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8353331" cy="712470"/>
          </a:xfrm>
          <a:prstGeom prst="rect">
            <a:avLst/>
          </a:prstGeom>
        </p:spPr>
        <p:txBody>
          <a:bodyPr lIns="0" tIns="0" rIns="0" bIns="0" rtlCol="0" anchor="t">
            <a:spAutoFit/>
          </a:bodyPr>
          <a:lstStyle/>
          <a:p>
            <a:pPr algn="ctr">
              <a:lnSpc>
                <a:spcPts val="5880"/>
              </a:lnSpc>
              <a:spcBef>
                <a:spcPct val="0"/>
              </a:spcBef>
            </a:pPr>
            <a:r>
              <a:rPr lang="en-US" sz="4200" b="1">
                <a:solidFill>
                  <a:srgbClr val="000000"/>
                </a:solidFill>
                <a:latin typeface="Canva Sans Bold"/>
                <a:ea typeface="Canva Sans Bold"/>
                <a:cs typeface="Canva Sans Bold"/>
                <a:sym typeface="Canva Sans Bold"/>
              </a:rPr>
              <a:t>LLM -Large Language Models </a:t>
            </a:r>
          </a:p>
        </p:txBody>
      </p:sp>
      <p:sp>
        <p:nvSpPr>
          <p:cNvPr id="3" name="TextBox 3"/>
          <p:cNvSpPr txBox="1"/>
          <p:nvPr/>
        </p:nvSpPr>
        <p:spPr>
          <a:xfrm>
            <a:off x="1028700" y="2237101"/>
            <a:ext cx="14649262" cy="4781549"/>
          </a:xfrm>
          <a:prstGeom prst="rect">
            <a:avLst/>
          </a:prstGeom>
        </p:spPr>
        <p:txBody>
          <a:bodyPr lIns="0" tIns="0" rIns="0" bIns="0" rtlCol="0" anchor="t">
            <a:spAutoFit/>
          </a:bodyPr>
          <a:lstStyle/>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DistilBERT-base-uncased-finetuned-sst-2-english is a pre-trained transformer model developed by Hugging Face that is a smaller, faster, and lighter version of BERT. It has been fine-tuned on the Stanford Sentiment Treebank (SST-2) dataset, which is designed for sentiment analysis tasks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endParaRPr lang="en-US" sz="3000">
              <a:solidFill>
                <a:srgbClr val="000000"/>
              </a:solidFill>
              <a:latin typeface="Canva Sans"/>
              <a:ea typeface="Canva Sans"/>
              <a:cs typeface="Canva Sans"/>
              <a:sym typeface="Canva Sans"/>
            </a:endParaRP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We have utilized Llama models for this analysis, leveraging their compact size and efficiency to achieve robust performance in our natural language processing tasks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1052675" y="2805159"/>
            <a:ext cx="5936758" cy="5936758"/>
          </a:xfrm>
          <a:custGeom>
            <a:avLst/>
            <a:gdLst/>
            <a:ahLst/>
            <a:cxnLst/>
            <a:rect l="l" t="t" r="r" b="b"/>
            <a:pathLst>
              <a:path w="5936758" h="5936758">
                <a:moveTo>
                  <a:pt x="0" y="0"/>
                </a:moveTo>
                <a:lnTo>
                  <a:pt x="5936758" y="0"/>
                </a:lnTo>
                <a:lnTo>
                  <a:pt x="5936758" y="5936758"/>
                </a:lnTo>
                <a:lnTo>
                  <a:pt x="0" y="59367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692207" y="1335203"/>
            <a:ext cx="8903586"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MISSCLASSIFICATIONS- MODELS AGAINST PHQ</a:t>
            </a:r>
          </a:p>
        </p:txBody>
      </p:sp>
      <p:sp>
        <p:nvSpPr>
          <p:cNvPr id="4" name="Freeform 4"/>
          <p:cNvSpPr/>
          <p:nvPr/>
        </p:nvSpPr>
        <p:spPr>
          <a:xfrm>
            <a:off x="1723828" y="2805159"/>
            <a:ext cx="5936758" cy="5936758"/>
          </a:xfrm>
          <a:custGeom>
            <a:avLst/>
            <a:gdLst/>
            <a:ahLst/>
            <a:cxnLst/>
            <a:rect l="l" t="t" r="r" b="b"/>
            <a:pathLst>
              <a:path w="5936758" h="5936758">
                <a:moveTo>
                  <a:pt x="0" y="0"/>
                </a:moveTo>
                <a:lnTo>
                  <a:pt x="5936758" y="0"/>
                </a:lnTo>
                <a:lnTo>
                  <a:pt x="5936758" y="5936758"/>
                </a:lnTo>
                <a:lnTo>
                  <a:pt x="0" y="5936758"/>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467156" y="8972551"/>
            <a:ext cx="2868454" cy="481329"/>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nva Sans"/>
                <a:ea typeface="Canva Sans"/>
                <a:cs typeface="Canva Sans"/>
                <a:sym typeface="Canva Sans"/>
              </a:rPr>
              <a:t>Using TINYLlama</a:t>
            </a:r>
          </a:p>
        </p:txBody>
      </p:sp>
      <p:sp>
        <p:nvSpPr>
          <p:cNvPr id="6" name="TextBox 6"/>
          <p:cNvSpPr txBox="1"/>
          <p:nvPr/>
        </p:nvSpPr>
        <p:spPr>
          <a:xfrm>
            <a:off x="13420890" y="8972551"/>
            <a:ext cx="2089904" cy="481329"/>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nva Sans"/>
                <a:ea typeface="Canva Sans"/>
                <a:cs typeface="Canva Sans"/>
                <a:sym typeface="Canva Sans"/>
              </a:rPr>
              <a:t>Using GPT-4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5701168" y="2054167"/>
            <a:ext cx="6885663" cy="6885663"/>
          </a:xfrm>
          <a:custGeom>
            <a:avLst/>
            <a:gdLst/>
            <a:ahLst/>
            <a:cxnLst/>
            <a:rect l="l" t="t" r="r" b="b"/>
            <a:pathLst>
              <a:path w="6885663" h="6885663">
                <a:moveTo>
                  <a:pt x="0" y="0"/>
                </a:moveTo>
                <a:lnTo>
                  <a:pt x="6885664" y="0"/>
                </a:lnTo>
                <a:lnTo>
                  <a:pt x="6885664" y="6885663"/>
                </a:lnTo>
                <a:lnTo>
                  <a:pt x="0" y="688566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692207" y="694391"/>
            <a:ext cx="8903586"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MISSCLASSIFICATIONS- MODELS AGAINST PHQ</a:t>
            </a:r>
          </a:p>
        </p:txBody>
      </p:sp>
      <p:sp>
        <p:nvSpPr>
          <p:cNvPr id="4" name="TextBox 4"/>
          <p:cNvSpPr txBox="1"/>
          <p:nvPr/>
        </p:nvSpPr>
        <p:spPr>
          <a:xfrm>
            <a:off x="7657088" y="8989061"/>
            <a:ext cx="3239512" cy="481329"/>
          </a:xfrm>
          <a:prstGeom prst="rect">
            <a:avLst/>
          </a:prstGeom>
        </p:spPr>
        <p:txBody>
          <a:bodyPr wrap="square" lIns="0" tIns="0" rIns="0" bIns="0" rtlCol="0" anchor="t">
            <a:spAutoFit/>
          </a:bodyPr>
          <a:lstStyle/>
          <a:p>
            <a:pPr algn="ctr">
              <a:lnSpc>
                <a:spcPts val="3920"/>
              </a:lnSpc>
              <a:spcBef>
                <a:spcPct val="0"/>
              </a:spcBef>
            </a:pPr>
            <a:r>
              <a:rPr lang="en-US" sz="2800" dirty="0">
                <a:solidFill>
                  <a:srgbClr val="000000"/>
                </a:solidFill>
                <a:latin typeface="Canva Sans"/>
                <a:ea typeface="Canva Sans"/>
                <a:cs typeface="Canva Sans"/>
                <a:sym typeface="Canva Sans"/>
              </a:rPr>
              <a:t>Using Bert -SST-2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941168" y="2460385"/>
            <a:ext cx="11301259" cy="6173313"/>
          </a:xfrm>
          <a:custGeom>
            <a:avLst/>
            <a:gdLst/>
            <a:ahLst/>
            <a:cxnLst/>
            <a:rect l="l" t="t" r="r" b="b"/>
            <a:pathLst>
              <a:path w="11301259" h="6173313">
                <a:moveTo>
                  <a:pt x="0" y="0"/>
                </a:moveTo>
                <a:lnTo>
                  <a:pt x="11301258" y="0"/>
                </a:lnTo>
                <a:lnTo>
                  <a:pt x="11301258" y="6173313"/>
                </a:lnTo>
                <a:lnTo>
                  <a:pt x="0" y="617331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110571" y="742951"/>
            <a:ext cx="2288143"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TINYLlama   </a:t>
            </a:r>
          </a:p>
        </p:txBody>
      </p:sp>
      <p:sp>
        <p:nvSpPr>
          <p:cNvPr id="4" name="TextBox 4"/>
          <p:cNvSpPr txBox="1"/>
          <p:nvPr/>
        </p:nvSpPr>
        <p:spPr>
          <a:xfrm>
            <a:off x="1535484" y="1733565"/>
            <a:ext cx="6467835" cy="726820"/>
          </a:xfrm>
          <a:prstGeom prst="rect">
            <a:avLst/>
          </a:prstGeom>
        </p:spPr>
        <p:txBody>
          <a:bodyPr lIns="0" tIns="0" rIns="0" bIns="0" rtlCol="0" anchor="t">
            <a:spAutoFit/>
          </a:bodyPr>
          <a:lstStyle/>
          <a:p>
            <a:pPr algn="ctr">
              <a:lnSpc>
                <a:spcPts val="2989"/>
              </a:lnSpc>
            </a:pPr>
            <a:r>
              <a:rPr lang="en-US" sz="2135" b="1">
                <a:solidFill>
                  <a:srgbClr val="000000"/>
                </a:solidFill>
                <a:latin typeface="Canva Sans Bold"/>
                <a:ea typeface="Canva Sans Bold"/>
                <a:cs typeface="Canva Sans Bold"/>
                <a:sym typeface="Canva Sans Bold"/>
              </a:rPr>
              <a:t>TinyLlama/TinyLlama-1.1B-step-50K-105b</a:t>
            </a:r>
          </a:p>
          <a:p>
            <a:pPr algn="ctr">
              <a:lnSpc>
                <a:spcPts val="2989"/>
              </a:lnSpc>
              <a:spcBef>
                <a:spcPct val="0"/>
              </a:spcBef>
            </a:pPr>
            <a:endParaRPr lang="en-US" sz="2135" b="1">
              <a:solidFill>
                <a:srgbClr val="000000"/>
              </a:solidFill>
              <a:latin typeface="Canva Sans Bold"/>
              <a:ea typeface="Canva Sans Bold"/>
              <a:cs typeface="Canva Sans Bold"/>
              <a:sym typeface="Canva Sans Bo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1736245" y="2870990"/>
            <a:ext cx="8591168" cy="3651246"/>
          </a:xfrm>
          <a:custGeom>
            <a:avLst/>
            <a:gdLst/>
            <a:ahLst/>
            <a:cxnLst/>
            <a:rect l="l" t="t" r="r" b="b"/>
            <a:pathLst>
              <a:path w="8591168" h="3651246">
                <a:moveTo>
                  <a:pt x="0" y="0"/>
                </a:moveTo>
                <a:lnTo>
                  <a:pt x="8591167" y="0"/>
                </a:lnTo>
                <a:lnTo>
                  <a:pt x="8591167" y="3651247"/>
                </a:lnTo>
                <a:lnTo>
                  <a:pt x="0" y="3651247"/>
                </a:lnTo>
                <a:lnTo>
                  <a:pt x="0" y="0"/>
                </a:lnTo>
                <a:close/>
              </a:path>
            </a:pathLst>
          </a:custGeom>
          <a:blipFill>
            <a:blip r:embed="rId2"/>
            <a:stretch>
              <a:fillRect/>
            </a:stretch>
          </a:blipFill>
        </p:spPr>
        <p:txBody>
          <a:bodyPr/>
          <a:lstStyle/>
          <a:p>
            <a:endParaRPr lang="en-IN"/>
          </a:p>
        </p:txBody>
      </p:sp>
      <p:sp>
        <p:nvSpPr>
          <p:cNvPr id="3" name="Freeform 3"/>
          <p:cNvSpPr/>
          <p:nvPr/>
        </p:nvSpPr>
        <p:spPr>
          <a:xfrm>
            <a:off x="10927645" y="2870990"/>
            <a:ext cx="5617302" cy="3651246"/>
          </a:xfrm>
          <a:custGeom>
            <a:avLst/>
            <a:gdLst/>
            <a:ahLst/>
            <a:cxnLst/>
            <a:rect l="l" t="t" r="r" b="b"/>
            <a:pathLst>
              <a:path w="5617302" h="3651246">
                <a:moveTo>
                  <a:pt x="0" y="0"/>
                </a:moveTo>
                <a:lnTo>
                  <a:pt x="5617302" y="0"/>
                </a:lnTo>
                <a:lnTo>
                  <a:pt x="5617302" y="3651247"/>
                </a:lnTo>
                <a:lnTo>
                  <a:pt x="0" y="3651247"/>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1944687" y="742951"/>
            <a:ext cx="12619911"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POSITIVE AND NEGATIVE SENTIMENT COUNT FOR EACH RESPONSE</a:t>
            </a:r>
          </a:p>
        </p:txBody>
      </p:sp>
      <p:sp>
        <p:nvSpPr>
          <p:cNvPr id="5" name="TextBox 5"/>
          <p:cNvSpPr txBox="1"/>
          <p:nvPr/>
        </p:nvSpPr>
        <p:spPr>
          <a:xfrm>
            <a:off x="1786807" y="2312239"/>
            <a:ext cx="6467835" cy="674750"/>
          </a:xfrm>
          <a:prstGeom prst="rect">
            <a:avLst/>
          </a:prstGeom>
        </p:spPr>
        <p:txBody>
          <a:bodyPr lIns="0" tIns="0" rIns="0" bIns="0" rtlCol="0" anchor="t">
            <a:spAutoFit/>
          </a:bodyPr>
          <a:lstStyle/>
          <a:p>
            <a:pPr algn="ctr">
              <a:lnSpc>
                <a:spcPts val="2849"/>
              </a:lnSpc>
            </a:pPr>
            <a:r>
              <a:rPr lang="en-US" sz="2035" b="1" dirty="0">
                <a:solidFill>
                  <a:srgbClr val="000000"/>
                </a:solidFill>
                <a:latin typeface="Canva Sans Bold"/>
                <a:ea typeface="Canva Sans Bold"/>
                <a:cs typeface="Canva Sans Bold"/>
                <a:sym typeface="Canva Sans Bold"/>
              </a:rPr>
              <a:t>distilbert-base-uncased-finetuned-sst-2-english</a:t>
            </a:r>
          </a:p>
          <a:p>
            <a:pPr algn="ctr">
              <a:lnSpc>
                <a:spcPts val="2569"/>
              </a:lnSpc>
              <a:spcBef>
                <a:spcPct val="0"/>
              </a:spcBef>
            </a:pPr>
            <a:r>
              <a:rPr lang="en-US" sz="1835" b="1" dirty="0">
                <a:solidFill>
                  <a:srgbClr val="000000"/>
                </a:solidFill>
                <a:latin typeface="Canva Sans Bold"/>
                <a:ea typeface="Canva Sans Bold"/>
                <a:cs typeface="Canva Sans Bold"/>
                <a:sym typeface="Canva Sans Bold"/>
              </a:rPr>
              <a:t>  </a:t>
            </a:r>
          </a:p>
        </p:txBody>
      </p:sp>
      <p:sp>
        <p:nvSpPr>
          <p:cNvPr id="6" name="TextBox 6"/>
          <p:cNvSpPr txBox="1"/>
          <p:nvPr/>
        </p:nvSpPr>
        <p:spPr>
          <a:xfrm>
            <a:off x="4920526" y="6957614"/>
            <a:ext cx="8702106" cy="1581149"/>
          </a:xfrm>
          <a:prstGeom prst="rect">
            <a:avLst/>
          </a:prstGeom>
        </p:spPr>
        <p:txBody>
          <a:bodyPr lIns="0" tIns="0" rIns="0" bIns="0" rtlCol="0" anchor="t">
            <a:spAutoFit/>
          </a:bodyPr>
          <a:lstStyle/>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Here the model will give the the label</a:t>
            </a:r>
          </a:p>
          <a:p>
            <a:pPr algn="l">
              <a:lnSpc>
                <a:spcPts val="4200"/>
              </a:lnSpc>
            </a:pPr>
            <a:r>
              <a:rPr lang="en-US" sz="3000">
                <a:solidFill>
                  <a:srgbClr val="000000"/>
                </a:solidFill>
                <a:latin typeface="Canva Sans"/>
                <a:ea typeface="Canva Sans"/>
                <a:cs typeface="Canva Sans"/>
                <a:sym typeface="Canva Sans"/>
              </a:rPr>
              <a:t>       For the Response as Positive or Negative</a:t>
            </a:r>
          </a:p>
          <a:p>
            <a:pPr marL="647711" lvl="1" indent="-323856" algn="l">
              <a:lnSpc>
                <a:spcPts val="4200"/>
              </a:lnSpc>
              <a:buFont typeface="Arial"/>
              <a:buChar char="•"/>
            </a:pPr>
            <a:r>
              <a:rPr lang="en-US" sz="3000">
                <a:solidFill>
                  <a:srgbClr val="000000"/>
                </a:solidFill>
                <a:latin typeface="Canva Sans"/>
                <a:ea typeface="Canva Sans"/>
                <a:cs typeface="Canva Sans"/>
                <a:sym typeface="Canva Sans"/>
              </a:rPr>
              <a:t>Confident Score ranges from 0 to 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717274" y="2462667"/>
            <a:ext cx="8110341" cy="5278920"/>
          </a:xfrm>
          <a:custGeom>
            <a:avLst/>
            <a:gdLst/>
            <a:ahLst/>
            <a:cxnLst/>
            <a:rect l="l" t="t" r="r" b="b"/>
            <a:pathLst>
              <a:path w="8110341" h="5278920">
                <a:moveTo>
                  <a:pt x="0" y="0"/>
                </a:moveTo>
                <a:lnTo>
                  <a:pt x="8110342" y="0"/>
                </a:lnTo>
                <a:lnTo>
                  <a:pt x="8110342" y="5278921"/>
                </a:lnTo>
                <a:lnTo>
                  <a:pt x="0" y="5278921"/>
                </a:lnTo>
                <a:lnTo>
                  <a:pt x="0" y="0"/>
                </a:lnTo>
                <a:close/>
              </a:path>
            </a:pathLst>
          </a:custGeom>
          <a:blipFill>
            <a:blip r:embed="rId2"/>
            <a:stretch>
              <a:fillRect/>
            </a:stretch>
          </a:blipFill>
        </p:spPr>
        <p:txBody>
          <a:bodyPr/>
          <a:lstStyle/>
          <a:p>
            <a:endParaRPr lang="en-IN"/>
          </a:p>
        </p:txBody>
      </p:sp>
      <p:sp>
        <p:nvSpPr>
          <p:cNvPr id="3" name="Freeform 3"/>
          <p:cNvSpPr/>
          <p:nvPr/>
        </p:nvSpPr>
        <p:spPr>
          <a:xfrm>
            <a:off x="9488356" y="2462667"/>
            <a:ext cx="8232235" cy="5278920"/>
          </a:xfrm>
          <a:custGeom>
            <a:avLst/>
            <a:gdLst/>
            <a:ahLst/>
            <a:cxnLst/>
            <a:rect l="l" t="t" r="r" b="b"/>
            <a:pathLst>
              <a:path w="8232235" h="5278920">
                <a:moveTo>
                  <a:pt x="0" y="0"/>
                </a:moveTo>
                <a:lnTo>
                  <a:pt x="8232235" y="0"/>
                </a:lnTo>
                <a:lnTo>
                  <a:pt x="8232235" y="5278921"/>
                </a:lnTo>
                <a:lnTo>
                  <a:pt x="0" y="527892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372239" y="476251"/>
            <a:ext cx="8232235" cy="10477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POSITIVE VS NEGATIVE SCORE EACH RESPONSE USING BERT MODEL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2470630" y="1458759"/>
            <a:ext cx="13346739" cy="6589952"/>
          </a:xfrm>
          <a:custGeom>
            <a:avLst/>
            <a:gdLst/>
            <a:ahLst/>
            <a:cxnLst/>
            <a:rect l="l" t="t" r="r" b="b"/>
            <a:pathLst>
              <a:path w="13346739" h="6589952">
                <a:moveTo>
                  <a:pt x="0" y="0"/>
                </a:moveTo>
                <a:lnTo>
                  <a:pt x="13346740" y="0"/>
                </a:lnTo>
                <a:lnTo>
                  <a:pt x="13346740" y="6589952"/>
                </a:lnTo>
                <a:lnTo>
                  <a:pt x="0" y="658995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470630" y="742951"/>
            <a:ext cx="13346739" cy="514349"/>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POSITIVE AND NEGATIVE COUNT PERPARTCIPANT</a:t>
            </a:r>
          </a:p>
        </p:txBody>
      </p:sp>
      <p:sp>
        <p:nvSpPr>
          <p:cNvPr id="4" name="TextBox 4"/>
          <p:cNvSpPr txBox="1"/>
          <p:nvPr/>
        </p:nvSpPr>
        <p:spPr>
          <a:xfrm>
            <a:off x="1966630" y="8281671"/>
            <a:ext cx="14354740" cy="976629"/>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nva Sans"/>
                <a:ea typeface="Canva Sans"/>
                <a:cs typeface="Canva Sans"/>
                <a:sym typeface="Canva Sans"/>
              </a:rPr>
              <a:t>positive and negative count of response by each participant in dataset 1(15 response by each participant using distilbert-base-uncased-finetuned-sst-2-englis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789390" y="3924300"/>
            <a:ext cx="14709220" cy="887095"/>
          </a:xfrm>
          <a:prstGeom prst="rect">
            <a:avLst/>
          </a:prstGeom>
        </p:spPr>
        <p:txBody>
          <a:bodyPr lIns="0" tIns="0" rIns="0" bIns="0" rtlCol="0" anchor="t">
            <a:spAutoFit/>
          </a:bodyPr>
          <a:lstStyle/>
          <a:p>
            <a:pPr algn="ctr">
              <a:lnSpc>
                <a:spcPts val="7279"/>
              </a:lnSpc>
            </a:pPr>
            <a:r>
              <a:rPr lang="en-US" sz="5199" b="1" u="sng" dirty="0">
                <a:solidFill>
                  <a:srgbClr val="000000"/>
                </a:solidFill>
                <a:latin typeface="Canva Sans Bold"/>
                <a:ea typeface="Canva Sans Bold"/>
                <a:cs typeface="Canva Sans Bold"/>
                <a:sym typeface="Canva Sans Bold"/>
              </a:rPr>
              <a:t>SENTIMENT ANALYSIS</a:t>
            </a:r>
          </a:p>
        </p:txBody>
      </p:sp>
    </p:spTree>
    <p:extLst>
      <p:ext uri="{BB962C8B-B14F-4D97-AF65-F5344CB8AC3E}">
        <p14:creationId xmlns:p14="http://schemas.microsoft.com/office/powerpoint/2010/main" val="3659194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7017127" y="723900"/>
            <a:ext cx="4253746" cy="587148"/>
          </a:xfrm>
          <a:prstGeom prst="rect">
            <a:avLst/>
          </a:prstGeom>
        </p:spPr>
        <p:txBody>
          <a:bodyPr wrap="square" lIns="0" tIns="0" rIns="0" bIns="0" rtlCol="0" anchor="t">
            <a:spAutoFit/>
          </a:bodyPr>
          <a:lstStyle/>
          <a:p>
            <a:pPr algn="ctr">
              <a:lnSpc>
                <a:spcPts val="4900"/>
              </a:lnSpc>
              <a:spcBef>
                <a:spcPct val="0"/>
              </a:spcBef>
            </a:pPr>
            <a:r>
              <a:rPr lang="en-US" sz="3500" b="1" u="sng" dirty="0">
                <a:solidFill>
                  <a:srgbClr val="000000"/>
                </a:solidFill>
                <a:latin typeface="Canva Sans Bold"/>
                <a:ea typeface="Canva Sans Bold"/>
                <a:cs typeface="Canva Sans Bold"/>
                <a:sym typeface="Canva Sans Bold"/>
              </a:rPr>
              <a:t>CONCLUSION</a:t>
            </a:r>
          </a:p>
        </p:txBody>
      </p:sp>
      <p:sp>
        <p:nvSpPr>
          <p:cNvPr id="3" name="TextBox 3"/>
          <p:cNvSpPr txBox="1"/>
          <p:nvPr/>
        </p:nvSpPr>
        <p:spPr>
          <a:xfrm>
            <a:off x="1028700" y="2150110"/>
            <a:ext cx="17259300" cy="4443729"/>
          </a:xfrm>
          <a:prstGeom prst="rect">
            <a:avLst/>
          </a:prstGeom>
        </p:spPr>
        <p:txBody>
          <a:bodyPr lIns="0" tIns="0" rIns="0" bIns="0" rtlCol="0" anchor="t">
            <a:spAutoFit/>
          </a:bodyPr>
          <a:lstStyle/>
          <a:p>
            <a:pPr algn="l">
              <a:lnSpc>
                <a:spcPts val="3920"/>
              </a:lnSpc>
            </a:pPr>
            <a:endParaRPr dirty="0"/>
          </a:p>
          <a:p>
            <a:pPr marL="604532" lvl="1" indent="-302266" algn="l">
              <a:lnSpc>
                <a:spcPts val="3920"/>
              </a:lnSpc>
              <a:buFont typeface="Arial"/>
              <a:buChar char="•"/>
            </a:pPr>
            <a:r>
              <a:rPr lang="en-US" sz="2800" dirty="0">
                <a:solidFill>
                  <a:srgbClr val="000000"/>
                </a:solidFill>
                <a:latin typeface="Canva Sans"/>
                <a:ea typeface="Canva Sans"/>
                <a:cs typeface="Canva Sans"/>
                <a:sym typeface="Canva Sans"/>
              </a:rPr>
              <a:t>In our analysis, we found no significant correlation between positive and negative word counts and emotional scores, primarily due to the limited emotional content extraction with available tools for Sentimental analysis. The fixed set of words may not fully capture the complexity of emotional expressions, especially in depressed individuals who might conceal their true feelings. Utilizing large language models (LLMs) could improve our results by providing a deeper understanding of emotional content in sentences leading to more accurate insights in future analyses.</a:t>
            </a:r>
          </a:p>
          <a:p>
            <a:pPr algn="l">
              <a:lnSpc>
                <a:spcPts val="3920"/>
              </a:lnSpc>
            </a:pPr>
            <a:endParaRPr lang="en-US" sz="2800" dirty="0">
              <a:solidFill>
                <a:srgbClr val="000000"/>
              </a:solidFill>
              <a:latin typeface="Canva Sans"/>
              <a:ea typeface="Canva Sans"/>
              <a:cs typeface="Canva Sans"/>
              <a:sym typeface="Canva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3717908" y="5076040"/>
            <a:ext cx="10852184" cy="2851690"/>
          </a:xfrm>
          <a:prstGeom prst="rect">
            <a:avLst/>
          </a:prstGeom>
        </p:spPr>
        <p:txBody>
          <a:bodyPr lIns="0" tIns="0" rIns="0" bIns="0" rtlCol="0" anchor="t">
            <a:spAutoFit/>
          </a:bodyPr>
          <a:lstStyle/>
          <a:p>
            <a:pPr algn="ctr">
              <a:lnSpc>
                <a:spcPts val="11021"/>
              </a:lnSpc>
            </a:pPr>
            <a:r>
              <a:rPr lang="en-US" sz="11021" spc="-440">
                <a:solidFill>
                  <a:srgbClr val="303030"/>
                </a:solidFill>
                <a:latin typeface="Tex Gyre Termes"/>
                <a:ea typeface="Tex Gyre Termes"/>
                <a:cs typeface="Tex Gyre Termes"/>
                <a:sym typeface="Tex Gyre Termes"/>
              </a:rPr>
              <a:t>Thank</a:t>
            </a:r>
          </a:p>
          <a:p>
            <a:pPr algn="ctr">
              <a:lnSpc>
                <a:spcPts val="11021"/>
              </a:lnSpc>
            </a:pPr>
            <a:r>
              <a:rPr lang="en-US" sz="11021" spc="-440">
                <a:solidFill>
                  <a:srgbClr val="303030"/>
                </a:solidFill>
                <a:latin typeface="Tex Gyre Termes"/>
                <a:ea typeface="Tex Gyre Termes"/>
                <a:cs typeface="Tex Gyre Termes"/>
                <a:sym typeface="Tex Gyre Termes"/>
              </a:rPr>
              <a:t>You</a:t>
            </a:r>
          </a:p>
        </p:txBody>
      </p:sp>
      <p:sp>
        <p:nvSpPr>
          <p:cNvPr id="3" name="Freeform 3"/>
          <p:cNvSpPr/>
          <p:nvPr/>
        </p:nvSpPr>
        <p:spPr>
          <a:xfrm>
            <a:off x="3179626" y="-7741305"/>
            <a:ext cx="11928749" cy="11885371"/>
          </a:xfrm>
          <a:custGeom>
            <a:avLst/>
            <a:gdLst/>
            <a:ahLst/>
            <a:cxnLst/>
            <a:rect l="l" t="t" r="r" b="b"/>
            <a:pathLst>
              <a:path w="11928749" h="11885371">
                <a:moveTo>
                  <a:pt x="0" y="0"/>
                </a:moveTo>
                <a:lnTo>
                  <a:pt x="11928748" y="0"/>
                </a:lnTo>
                <a:lnTo>
                  <a:pt x="11928748" y="11885371"/>
                </a:lnTo>
                <a:lnTo>
                  <a:pt x="0" y="11885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TextBox 2"/>
          <p:cNvSpPr txBox="1"/>
          <p:nvPr/>
        </p:nvSpPr>
        <p:spPr>
          <a:xfrm>
            <a:off x="1028700" y="933450"/>
            <a:ext cx="2257068" cy="887095"/>
          </a:xfrm>
          <a:prstGeom prst="rect">
            <a:avLst/>
          </a:prstGeom>
        </p:spPr>
        <p:txBody>
          <a:bodyPr lIns="0" tIns="0" rIns="0" bIns="0" rtlCol="0" anchor="t">
            <a:spAutoFit/>
          </a:bodyPr>
          <a:lstStyle/>
          <a:p>
            <a:pPr algn="ctr">
              <a:lnSpc>
                <a:spcPts val="7279"/>
              </a:lnSpc>
              <a:spcBef>
                <a:spcPct val="0"/>
              </a:spcBef>
            </a:pPr>
            <a:r>
              <a:rPr lang="en-US" sz="5199" b="1">
                <a:solidFill>
                  <a:srgbClr val="000000"/>
                </a:solidFill>
                <a:latin typeface="Canva Sans Bold"/>
                <a:ea typeface="Canva Sans Bold"/>
                <a:cs typeface="Canva Sans Bold"/>
                <a:sym typeface="Canva Sans Bold"/>
              </a:rPr>
              <a:t>VEDAR</a:t>
            </a:r>
          </a:p>
        </p:txBody>
      </p:sp>
      <p:sp>
        <p:nvSpPr>
          <p:cNvPr id="3" name="TextBox 3"/>
          <p:cNvSpPr txBox="1"/>
          <p:nvPr/>
        </p:nvSpPr>
        <p:spPr>
          <a:xfrm>
            <a:off x="1028700" y="2219481"/>
            <a:ext cx="15582066" cy="6374443"/>
          </a:xfrm>
          <a:prstGeom prst="rect">
            <a:avLst/>
          </a:prstGeom>
        </p:spPr>
        <p:txBody>
          <a:bodyPr lIns="0" tIns="0" rIns="0" bIns="0" rtlCol="0" anchor="t">
            <a:spAutoFit/>
          </a:bodyPr>
          <a:lstStyle/>
          <a:p>
            <a:pPr marL="634697" lvl="1" indent="-317349" algn="l">
              <a:lnSpc>
                <a:spcPts val="4644"/>
              </a:lnSpc>
              <a:buFont typeface="Arial"/>
              <a:buChar char="•"/>
            </a:pPr>
            <a:r>
              <a:rPr lang="en-US" sz="2939" dirty="0">
                <a:solidFill>
                  <a:srgbClr val="000000"/>
                </a:solidFill>
                <a:latin typeface="Canva Sans"/>
                <a:ea typeface="Canva Sans"/>
                <a:cs typeface="Canva Sans"/>
                <a:sym typeface="Canva Sans"/>
              </a:rPr>
              <a:t> VADER (Valence Aware Dictionary and Sentiment Reasoner) is used for analyzing sentiment in text, determining how positive, negative, or neutral the text is.</a:t>
            </a: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4115"/>
              </a:lnSpc>
            </a:pPr>
            <a:endParaRPr lang="en-US" sz="2939" dirty="0">
              <a:solidFill>
                <a:srgbClr val="000000"/>
              </a:solidFill>
              <a:latin typeface="Canva Sans"/>
              <a:ea typeface="Canva Sans"/>
              <a:cs typeface="Canva Sans"/>
              <a:sym typeface="Canva Sans"/>
            </a:endParaRPr>
          </a:p>
          <a:p>
            <a:pPr marL="634697" lvl="1" indent="-317349" algn="l">
              <a:lnSpc>
                <a:spcPts val="4115"/>
              </a:lnSpc>
              <a:buFont typeface="Arial"/>
              <a:buChar char="•"/>
            </a:pPr>
            <a:r>
              <a:rPr lang="en-US" sz="2939" dirty="0">
                <a:solidFill>
                  <a:srgbClr val="000000"/>
                </a:solidFill>
                <a:latin typeface="Canva Sans"/>
                <a:ea typeface="Canva Sans"/>
                <a:cs typeface="Canva Sans"/>
                <a:sym typeface="Canva Sans"/>
              </a:rPr>
              <a:t>VADER provides sentiment scores from -1 (most negative) to +1 (most positive), allowing you to gauge the emotional tone of the text.</a:t>
            </a: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marL="751248" lvl="2" indent="-250416" algn="l">
              <a:lnSpc>
                <a:spcPts val="2435"/>
              </a:lnSpc>
              <a:buFont typeface="Arial"/>
              <a:buChar char="⚬"/>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a:p>
            <a:pPr algn="l">
              <a:lnSpc>
                <a:spcPts val="2435"/>
              </a:lnSpc>
            </a:pPr>
            <a:endParaRPr lang="en-US" sz="2939" dirty="0">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236530" y="1913413"/>
            <a:ext cx="8706257" cy="5668329"/>
          </a:xfrm>
          <a:custGeom>
            <a:avLst/>
            <a:gdLst/>
            <a:ahLst/>
            <a:cxnLst/>
            <a:rect l="l" t="t" r="r" b="b"/>
            <a:pathLst>
              <a:path w="8706257" h="5668329">
                <a:moveTo>
                  <a:pt x="0" y="0"/>
                </a:moveTo>
                <a:lnTo>
                  <a:pt x="8706257" y="0"/>
                </a:lnTo>
                <a:lnTo>
                  <a:pt x="8706257" y="5668329"/>
                </a:lnTo>
                <a:lnTo>
                  <a:pt x="0" y="566832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78850" y="7676209"/>
            <a:ext cx="8833322" cy="2369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They have already conducted phq 9 test between the every participant.</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5 Categories based on phq 9</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We have taken the average that is by </a:t>
            </a:r>
          </a:p>
          <a:p>
            <a:pPr algn="ctr">
              <a:lnSpc>
                <a:spcPts val="3780"/>
              </a:lnSpc>
            </a:pPr>
            <a:r>
              <a:rPr lang="en-US" sz="2700">
                <a:solidFill>
                  <a:srgbClr val="000000"/>
                </a:solidFill>
                <a:latin typeface="Canva Sans"/>
                <a:ea typeface="Canva Sans"/>
                <a:cs typeface="Canva Sans"/>
                <a:sym typeface="Canva Sans"/>
              </a:rPr>
              <a:t>        sum of 15 sentence scores of each person/15</a:t>
            </a:r>
          </a:p>
        </p:txBody>
      </p:sp>
      <p:sp>
        <p:nvSpPr>
          <p:cNvPr id="4" name="Freeform 4"/>
          <p:cNvSpPr/>
          <p:nvPr/>
        </p:nvSpPr>
        <p:spPr>
          <a:xfrm>
            <a:off x="9363165" y="1997200"/>
            <a:ext cx="8504457" cy="5500755"/>
          </a:xfrm>
          <a:custGeom>
            <a:avLst/>
            <a:gdLst/>
            <a:ahLst/>
            <a:cxnLst/>
            <a:rect l="l" t="t" r="r" b="b"/>
            <a:pathLst>
              <a:path w="8504457" h="5500755">
                <a:moveTo>
                  <a:pt x="0" y="0"/>
                </a:moveTo>
                <a:lnTo>
                  <a:pt x="8504457" y="0"/>
                </a:lnTo>
                <a:lnTo>
                  <a:pt x="8504457" y="5500755"/>
                </a:lnTo>
                <a:lnTo>
                  <a:pt x="0" y="5500755"/>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394613" y="706438"/>
            <a:ext cx="7031832" cy="1047749"/>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AVG SENTIMENT SCORE-5 CATEGORY</a:t>
            </a:r>
          </a:p>
          <a:p>
            <a:pPr algn="ctr">
              <a:lnSpc>
                <a:spcPts val="4200"/>
              </a:lnSpc>
              <a:spcBef>
                <a:spcPct val="0"/>
              </a:spcBef>
            </a:pPr>
            <a:endParaRPr lang="en-US" sz="3000" b="1" u="sng">
              <a:solidFill>
                <a:srgbClr val="000000"/>
              </a:solidFill>
              <a:latin typeface="Canva Sans Bold"/>
              <a:ea typeface="Canva Sans Bold"/>
              <a:cs typeface="Canva Sans Bold"/>
              <a:sym typeface="Canva Sans Bold"/>
            </a:endParaRPr>
          </a:p>
        </p:txBody>
      </p:sp>
      <p:sp>
        <p:nvSpPr>
          <p:cNvPr id="6" name="TextBox 6"/>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8942787" y="706438"/>
            <a:ext cx="9345213" cy="1581149"/>
          </a:xfrm>
          <a:prstGeom prst="rect">
            <a:avLst/>
          </a:prstGeom>
        </p:spPr>
        <p:txBody>
          <a:bodyPr lIns="0" tIns="0" rIns="0" bIns="0" rtlCol="0" anchor="t">
            <a:spAutoFit/>
          </a:bodyPr>
          <a:lstStyle/>
          <a:p>
            <a:pPr algn="ctr">
              <a:lnSpc>
                <a:spcPts val="4200"/>
              </a:lnSpc>
            </a:pPr>
            <a:r>
              <a:rPr lang="en-US" sz="3000" b="1" u="sng">
                <a:solidFill>
                  <a:srgbClr val="000000"/>
                </a:solidFill>
                <a:latin typeface="Canva Sans Bold"/>
                <a:ea typeface="Canva Sans Bold"/>
                <a:cs typeface="Canva Sans Bold"/>
                <a:sym typeface="Canva Sans Bold"/>
              </a:rPr>
              <a:t>KDE FOR AVERAGED DEPREESED AND NON DEPPRESSED</a:t>
            </a:r>
          </a:p>
          <a:p>
            <a:pPr algn="ctr">
              <a:lnSpc>
                <a:spcPts val="4200"/>
              </a:lnSpc>
              <a:spcBef>
                <a:spcPct val="0"/>
              </a:spcBef>
            </a:pPr>
            <a:endParaRPr lang="en-US" sz="3000" b="1" u="sng">
              <a:solidFill>
                <a:srgbClr val="000000"/>
              </a:solidFill>
              <a:latin typeface="Canva Sans Bold"/>
              <a:ea typeface="Canva Sans Bold"/>
              <a:cs typeface="Canva Sans Bold"/>
              <a:sym typeface="Canva Sans Bold"/>
            </a:endParaRPr>
          </a:p>
        </p:txBody>
      </p:sp>
      <p:sp>
        <p:nvSpPr>
          <p:cNvPr id="8" name="TextBox 8"/>
          <p:cNvSpPr txBox="1"/>
          <p:nvPr/>
        </p:nvSpPr>
        <p:spPr>
          <a:xfrm>
            <a:off x="9363165" y="7676209"/>
            <a:ext cx="8691113" cy="14173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Averaged sentiment score</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Classified into 2 categories depressed and non depressed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CCB9"/>
        </a:solidFill>
        <a:effectLst/>
      </p:bgPr>
    </p:bg>
    <p:spTree>
      <p:nvGrpSpPr>
        <p:cNvPr id="1" name=""/>
        <p:cNvGrpSpPr/>
        <p:nvPr/>
      </p:nvGrpSpPr>
      <p:grpSpPr>
        <a:xfrm>
          <a:off x="0" y="0"/>
          <a:ext cx="0" cy="0"/>
          <a:chOff x="0" y="0"/>
          <a:chExt cx="0" cy="0"/>
        </a:xfrm>
      </p:grpSpPr>
      <p:sp>
        <p:nvSpPr>
          <p:cNvPr id="2" name="Freeform 2"/>
          <p:cNvSpPr/>
          <p:nvPr/>
        </p:nvSpPr>
        <p:spPr>
          <a:xfrm>
            <a:off x="619919" y="2239962"/>
            <a:ext cx="8726828" cy="5335722"/>
          </a:xfrm>
          <a:custGeom>
            <a:avLst/>
            <a:gdLst/>
            <a:ahLst/>
            <a:cxnLst/>
            <a:rect l="l" t="t" r="r" b="b"/>
            <a:pathLst>
              <a:path w="8726828" h="5335722">
                <a:moveTo>
                  <a:pt x="0" y="0"/>
                </a:moveTo>
                <a:lnTo>
                  <a:pt x="8726828" y="0"/>
                </a:lnTo>
                <a:lnTo>
                  <a:pt x="8726828" y="5335723"/>
                </a:lnTo>
                <a:lnTo>
                  <a:pt x="0" y="533572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9346747" y="2182812"/>
            <a:ext cx="8833322" cy="665607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Both groups have two main peaks, suggesting two common sentiment ranges for each group.</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depressed group (red) has a higher peak around 1.0, indicating more instances of moderately positive sentiment compared to the non-depressed group.</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The non-depressed group (blue) has a slightly higher and wider distribution in the middle range (around 0), suggesting more neutral or mixed sentiments.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Both groups have a smaller peak around -1.0, representing negative sentiments, but this peak is slightly higher for the depressed group.</a:t>
            </a:r>
          </a:p>
          <a:p>
            <a:pPr algn="l">
              <a:lnSpc>
                <a:spcPts val="3780"/>
              </a:lnSpc>
            </a:pPr>
            <a:endParaRPr lang="en-US" sz="2700">
              <a:solidFill>
                <a:srgbClr val="000000"/>
              </a:solidFill>
              <a:latin typeface="Canva Sans"/>
              <a:ea typeface="Canva Sans"/>
              <a:cs typeface="Canva Sans"/>
              <a:sym typeface="Canva Sans"/>
            </a:endParaRPr>
          </a:p>
        </p:txBody>
      </p:sp>
      <p:sp>
        <p:nvSpPr>
          <p:cNvPr id="4" name="TextBox 4"/>
          <p:cNvSpPr txBox="1"/>
          <p:nvPr/>
        </p:nvSpPr>
        <p:spPr>
          <a:xfrm>
            <a:off x="619919" y="155610"/>
            <a:ext cx="17668081" cy="1579811"/>
          </a:xfrm>
          <a:prstGeom prst="rect">
            <a:avLst/>
          </a:prstGeom>
        </p:spPr>
        <p:txBody>
          <a:bodyPr lIns="0" tIns="0" rIns="0" bIns="0" rtlCol="0" anchor="t">
            <a:spAutoFit/>
          </a:bodyPr>
          <a:lstStyle/>
          <a:p>
            <a:pPr algn="ctr">
              <a:lnSpc>
                <a:spcPts val="4273"/>
              </a:lnSpc>
            </a:pPr>
            <a:r>
              <a:rPr lang="en-US" sz="3052" b="1" u="sng">
                <a:solidFill>
                  <a:srgbClr val="000000"/>
                </a:solidFill>
                <a:latin typeface="Canva Sans Bold"/>
                <a:ea typeface="Canva Sans Bold"/>
                <a:cs typeface="Canva Sans Bold"/>
                <a:sym typeface="Canva Sans Bold"/>
              </a:rPr>
              <a:t>KDE FOR DEPRESSED AND NON-DEPRESSED GROUP FOR EVERY SENTENCE SENTIMENT SCORE</a:t>
            </a:r>
          </a:p>
          <a:p>
            <a:pPr algn="ctr">
              <a:lnSpc>
                <a:spcPts val="4273"/>
              </a:lnSpc>
              <a:spcBef>
                <a:spcPct val="0"/>
              </a:spcBef>
            </a:pPr>
            <a:endParaRPr lang="en-US" sz="3052" b="1" u="sng">
              <a:solidFill>
                <a:srgbClr val="000000"/>
              </a:solidFill>
              <a:latin typeface="Canva Sans Bold"/>
              <a:ea typeface="Canva Sans Bold"/>
              <a:cs typeface="Canva Sans Bold"/>
              <a:sym typeface="Canva Sans Bold"/>
            </a:endParaRPr>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2671</Words>
  <Application>Microsoft Office PowerPoint</Application>
  <PresentationFormat>Custom</PresentationFormat>
  <Paragraphs>239</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Canva Sans</vt:lpstr>
      <vt:lpstr>Canva Sans Bold</vt:lpstr>
      <vt:lpstr>Calibri</vt:lpstr>
      <vt:lpstr>Tex Gyre Termes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mohd amaan</cp:lastModifiedBy>
  <cp:revision>3</cp:revision>
  <dcterms:created xsi:type="dcterms:W3CDTF">2006-08-16T00:00:00Z</dcterms:created>
  <dcterms:modified xsi:type="dcterms:W3CDTF">2024-09-20T11:03:35Z</dcterms:modified>
  <dc:identifier>DAGM-trJnaM</dc:identifier>
</cp:coreProperties>
</file>